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theme/themeOverride1.xml" ContentType="application/vnd.openxmlformats-officedocument.themeOverride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336" r:id="rId3"/>
    <p:sldId id="364" r:id="rId4"/>
    <p:sldId id="318" r:id="rId5"/>
    <p:sldId id="320" r:id="rId6"/>
    <p:sldId id="351" r:id="rId7"/>
    <p:sldId id="361" r:id="rId8"/>
    <p:sldId id="363" r:id="rId9"/>
    <p:sldId id="355" r:id="rId10"/>
    <p:sldId id="343" r:id="rId11"/>
    <p:sldId id="353" r:id="rId12"/>
    <p:sldId id="356" r:id="rId13"/>
    <p:sldId id="357" r:id="rId14"/>
    <p:sldId id="359" r:id="rId15"/>
    <p:sldId id="360" r:id="rId16"/>
    <p:sldId id="350" r:id="rId17"/>
  </p:sldIdLst>
  <p:sldSz cx="9144000" cy="6858000" type="screen4x3"/>
  <p:notesSz cx="6858000" cy="9144000"/>
  <p:defaultTextStyle>
    <a:defPPr>
      <a:defRPr lang="hu-H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1158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E:\Toj&#243;ty&#250;ktelepek%20nyilv&#225;ntart&#225;sa\Statisztika%20Toj&#243;ty&#250;ktelepekr&#337;l%20(-teny&#233;sz)%20kapacit&#225;sra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oleObject" Target="file:///\\BTTSRV01\Munka\Moln&#225;r%20Gy&#246;rgyi\Btt%20titk&#225;r\toj&#225;ssz&#246;vets&#233;g\havi%20jelent&#233;sek%20statisztik&#225;k\Tojas-termeles-telep&#237;t&#233;s%20fogyasztas%201960-2014%20Ksh.xlsx" TargetMode="External"/><Relationship Id="rId1" Type="http://schemas.openxmlformats.org/officeDocument/2006/relationships/themeOverride" Target="../theme/themeOverride1.xm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gyorgyi\AppData\Local\Microsoft\Windows\Temporary%20Internet%20Files\Content.Outlook\LY3YYVNG\Tojas-termeles-telep&#237;t&#233;s%20fogyasztas%202007-2016%20Ksh%20(2)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1256556660681782"/>
          <c:y val="5.7627118644067797E-2"/>
          <c:w val="0.86452947259565827"/>
          <c:h val="0.86440677966101698"/>
        </c:manualLayout>
      </c:layout>
      <c:barChart>
        <c:barDir val="col"/>
        <c:grouping val="clustered"/>
        <c:varyColors val="0"/>
        <c:ser>
          <c:idx val="0"/>
          <c:order val="0"/>
          <c:spPr>
            <a:gradFill>
              <a:gsLst>
                <a:gs pos="0">
                  <a:srgbClr val="C00000"/>
                </a:gs>
                <a:gs pos="45000">
                  <a:srgbClr val="FF7A00"/>
                </a:gs>
                <a:gs pos="70000">
                  <a:srgbClr val="FF0300"/>
                </a:gs>
                <a:gs pos="100000">
                  <a:srgbClr val="4D0808"/>
                </a:gs>
              </a:gsLst>
              <a:lin ang="5400000" scaled="0"/>
            </a:gradFill>
          </c:spPr>
          <c:invertIfNegative val="0"/>
          <c:cat>
            <c:strRef>
              <c:f>Adatok!$I$3:$S$3</c:f>
              <c:strCache>
                <c:ptCount val="11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 I. félév</c:v>
                </c:pt>
              </c:strCache>
            </c:strRef>
          </c:cat>
          <c:val>
            <c:numRef>
              <c:f>Adatok!$I$4:$S$4</c:f>
              <c:numCache>
                <c:formatCode>_(* #,##0_);_(* \(#,##0\);_(* "-"_);_(@_)</c:formatCode>
                <c:ptCount val="11"/>
                <c:pt idx="0">
                  <c:v>4212497</c:v>
                </c:pt>
                <c:pt idx="1">
                  <c:v>3289979</c:v>
                </c:pt>
                <c:pt idx="2">
                  <c:v>3803175</c:v>
                </c:pt>
                <c:pt idx="3">
                  <c:v>3005853</c:v>
                </c:pt>
                <c:pt idx="4">
                  <c:v>3570000</c:v>
                </c:pt>
                <c:pt idx="5">
                  <c:v>3715000</c:v>
                </c:pt>
                <c:pt idx="6">
                  <c:v>3100000</c:v>
                </c:pt>
                <c:pt idx="7">
                  <c:v>3466515</c:v>
                </c:pt>
                <c:pt idx="8">
                  <c:v>3725500</c:v>
                </c:pt>
                <c:pt idx="9">
                  <c:v>3860495</c:v>
                </c:pt>
                <c:pt idx="10" formatCode="#,##0">
                  <c:v>2797070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40B-4476-A153-2D052FB963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5748736"/>
        <c:axId val="85762816"/>
      </c:barChart>
      <c:catAx>
        <c:axId val="8574873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4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hu-HU"/>
          </a:p>
        </c:txPr>
        <c:crossAx val="85762816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85762816"/>
        <c:scaling>
          <c:orientation val="minMax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ysDash"/>
            </a:ln>
          </c:spPr>
        </c:majorGridlines>
        <c:title>
          <c:tx>
            <c:rich>
              <a:bodyPr/>
              <a:lstStyle/>
              <a:p>
                <a:pPr>
                  <a:defRPr sz="18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hu-HU"/>
                  <a:t>Jércetelepítés</a:t>
                </a:r>
                <a:r>
                  <a:rPr lang="hu-HU" baseline="0"/>
                  <a:t> </a:t>
                </a:r>
                <a:r>
                  <a:rPr lang="hu-HU"/>
                  <a:t>(ezer db)</a:t>
                </a:r>
              </a:p>
            </c:rich>
          </c:tx>
          <c:layout>
            <c:manualLayout>
              <c:xMode val="edge"/>
              <c:yMode val="edge"/>
              <c:x val="1.1375387797311285E-2"/>
              <c:y val="0.21525423728813589"/>
            </c:manualLayout>
          </c:layout>
          <c:overlay val="0"/>
          <c:spPr>
            <a:noFill/>
            <a:ln w="25400">
              <a:noFill/>
            </a:ln>
          </c:spPr>
        </c:title>
        <c:numFmt formatCode="#,##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4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hu-HU"/>
          </a:p>
        </c:txPr>
        <c:crossAx val="85748736"/>
        <c:crosses val="autoZero"/>
        <c:crossBetween val="between"/>
        <c:dispUnits>
          <c:builtInUnit val="thousands"/>
        </c:dispUnits>
      </c:valAx>
      <c:spPr>
        <a:noFill/>
        <a:ln w="3175">
          <a:solidFill>
            <a:srgbClr val="000000"/>
          </a:solidFill>
          <a:prstDash val="solid"/>
        </a:ln>
      </c:spPr>
    </c:plotArea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14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hu-H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ctr">
              <a:defRPr lang="hu-HU" sz="3000" b="1" kern="1200" dirty="0">
                <a:solidFill>
                  <a:schemeClr val="tx2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pPr>
            <a:r>
              <a:rPr lang="hu-HU" sz="2800" b="1" kern="1200" dirty="0">
                <a:solidFill>
                  <a:schemeClr val="tx2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Állatlétszám kapacitások tartásmód szerinti megoszlása (350 db feletti kapacitású telepek)</a:t>
            </a:r>
          </a:p>
        </c:rich>
      </c:tx>
      <c:layout>
        <c:manualLayout>
          <c:xMode val="edge"/>
          <c:yMode val="edge"/>
          <c:x val="0.12332230132571097"/>
          <c:y val="0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6.8034346897894449E-2"/>
          <c:y val="0.19541525722321035"/>
          <c:w val="0.4631906674530476"/>
          <c:h val="0.74689746093853326"/>
        </c:manualLayout>
      </c:layout>
      <c:pieChart>
        <c:varyColors val="1"/>
        <c:ser>
          <c:idx val="1"/>
          <c:order val="0"/>
          <c:tx>
            <c:v>Tartásmódok %-os megoszlása (350 felett)</c:v>
          </c:tx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1-0B57-4CC4-9620-3F717DD5321F}"/>
              </c:ext>
            </c:extLst>
          </c:dPt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3-0B57-4CC4-9620-3F717DD5321F}"/>
              </c:ext>
            </c:extLst>
          </c:dPt>
          <c:dPt>
            <c:idx val="2"/>
            <c:bubble3D val="0"/>
            <c:extLst>
              <c:ext xmlns:c16="http://schemas.microsoft.com/office/drawing/2014/chart" uri="{C3380CC4-5D6E-409C-BE32-E72D297353CC}">
                <c16:uniqueId val="{00000005-0B57-4CC4-9620-3F717DD5321F}"/>
              </c:ext>
            </c:extLst>
          </c:dPt>
          <c:dPt>
            <c:idx val="3"/>
            <c:bubble3D val="0"/>
            <c:extLst>
              <c:ext xmlns:c16="http://schemas.microsoft.com/office/drawing/2014/chart" uri="{C3380CC4-5D6E-409C-BE32-E72D297353CC}">
                <c16:uniqueId val="{00000007-0B57-4CC4-9620-3F717DD5321F}"/>
              </c:ext>
            </c:extLst>
          </c:dPt>
          <c:dLbls>
            <c:dLbl>
              <c:idx val="0"/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800" b="1" i="0" u="none" strike="noStrike" kern="1200" baseline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BEA6A223-BDE9-4006-BE0B-533DAE4E5A0B}" type="PERCENTAGE">
                      <a:rPr lang="en-US" sz="1800" baseline="0"/>
                      <a:pPr>
                        <a:defRPr sz="1800" b="1" i="0" u="none" strike="noStrike" kern="1200" baseline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[SZÁZALÉK]</a:t>
                    </a:fld>
                    <a:endParaRPr lang="hu-HU"/>
                  </a:p>
                </c:rich>
              </c:tx>
              <c:numFmt formatCode="0.00%" sourceLinked="0"/>
              <c:spPr>
                <a:pattFill prst="pct75">
                  <a:fgClr>
                    <a:schemeClr val="dk1">
                      <a:lumMod val="75000"/>
                      <a:lumOff val="25000"/>
                    </a:schemeClr>
                  </a:fgClr>
                  <a:bgClr>
                    <a:schemeClr val="dk1">
                      <a:lumMod val="65000"/>
                      <a:lumOff val="35000"/>
                    </a:schemeClr>
                  </a:bgClr>
                </a:patt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0B57-4CC4-9620-3F717DD5321F}"/>
                </c:ext>
              </c:extLst>
            </c:dLbl>
            <c:dLbl>
              <c:idx val="1"/>
              <c:layout>
                <c:manualLayout>
                  <c:x val="5.7148722410543293E-2"/>
                  <c:y val="0.1254533742396757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800" b="1" i="0" u="none" strike="noStrike" kern="1200" baseline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408F65E8-E84B-4930-9EAF-CA647162508B}" type="PERCENTAGE">
                      <a:rPr lang="en-US" sz="1800" baseline="0"/>
                      <a:pPr>
                        <a:defRPr sz="1800" b="1" i="0" u="none" strike="noStrike" kern="1200" baseline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[SZÁZALÉK]</a:t>
                    </a:fld>
                    <a:endParaRPr lang="hu-HU"/>
                  </a:p>
                </c:rich>
              </c:tx>
              <c:numFmt formatCode="0.00%" sourceLinked="0"/>
              <c:spPr>
                <a:pattFill prst="pct75">
                  <a:fgClr>
                    <a:schemeClr val="dk1">
                      <a:lumMod val="75000"/>
                      <a:lumOff val="25000"/>
                    </a:schemeClr>
                  </a:fgClr>
                  <a:bgClr>
                    <a:schemeClr val="dk1">
                      <a:lumMod val="65000"/>
                      <a:lumOff val="35000"/>
                    </a:schemeClr>
                  </a:bgClr>
                </a:patt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8.5444016343396351E-2"/>
                      <c:h val="8.35122361029845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0B57-4CC4-9620-3F717DD5321F}"/>
                </c:ext>
              </c:extLst>
            </c:dLbl>
            <c:dLbl>
              <c:idx val="2"/>
              <c:layout>
                <c:manualLayout>
                  <c:x val="2.1426566210254402E-2"/>
                  <c:y val="4.1034599390055319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800" b="1" i="0" u="none" strike="noStrike" kern="1200" baseline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2D251815-2B87-4D0D-9D6B-77F75AF0A781}" type="PERCENTAGE">
                      <a:rPr lang="en-US" sz="1800" baseline="0"/>
                      <a:pPr>
                        <a:defRPr sz="1800" b="1" i="0" u="none" strike="noStrike" kern="1200" baseline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[SZÁZALÉK]</a:t>
                    </a:fld>
                    <a:endParaRPr lang="hu-HU"/>
                  </a:p>
                </c:rich>
              </c:tx>
              <c:numFmt formatCode="0.00%" sourceLinked="0"/>
              <c:spPr>
                <a:pattFill prst="pct75">
                  <a:fgClr>
                    <a:schemeClr val="dk1">
                      <a:lumMod val="75000"/>
                      <a:lumOff val="25000"/>
                    </a:schemeClr>
                  </a:fgClr>
                  <a:bgClr>
                    <a:schemeClr val="dk1">
                      <a:lumMod val="65000"/>
                      <a:lumOff val="35000"/>
                    </a:schemeClr>
                  </a:bgClr>
                </a:patt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8.5258102062347116E-2"/>
                      <c:h val="6.0216961710751339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0B57-4CC4-9620-3F717DD5321F}"/>
                </c:ext>
              </c:extLst>
            </c:dLbl>
            <c:dLbl>
              <c:idx val="3"/>
              <c:layout>
                <c:manualLayout>
                  <c:x val="4.0606576822220422E-2"/>
                  <c:y val="0.1876444794001784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800" b="1" i="0" u="none" strike="noStrike" kern="1200" baseline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738FC4F0-F07D-470E-9EA6-B8674AE372E7}" type="PERCENTAGE">
                      <a:rPr lang="en-US" sz="1800" baseline="0" dirty="0"/>
                      <a:pPr>
                        <a:defRPr sz="1800" b="1" i="0" u="none" strike="noStrike" kern="1200" baseline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[SZÁZALÉK]</a:t>
                    </a:fld>
                    <a:endParaRPr lang="hu-HU"/>
                  </a:p>
                </c:rich>
              </c:tx>
              <c:numFmt formatCode="0.00%" sourceLinked="0"/>
              <c:spPr>
                <a:pattFill prst="pct75">
                  <a:fgClr>
                    <a:schemeClr val="dk1">
                      <a:lumMod val="75000"/>
                      <a:lumOff val="25000"/>
                    </a:schemeClr>
                  </a:fgClr>
                  <a:bgClr>
                    <a:schemeClr val="dk1">
                      <a:lumMod val="65000"/>
                      <a:lumOff val="35000"/>
                    </a:schemeClr>
                  </a:bgClr>
                </a:patt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7.6924767817669271E-2"/>
                      <c:h val="6.2456552814319555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0B57-4CC4-9620-3F717DD5321F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hu-HU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multiLvlStrRef>
              <c:f>'350feletti'!$B$719:$D$722</c:f>
              <c:multiLvlStrCache>
                <c:ptCount val="4"/>
                <c:lvl>
                  <c:pt idx="0">
                    <c:v>db férőhely</c:v>
                  </c:pt>
                  <c:pt idx="1">
                    <c:v>db férőhely</c:v>
                  </c:pt>
                  <c:pt idx="2">
                    <c:v>db férőhely</c:v>
                  </c:pt>
                  <c:pt idx="3">
                    <c:v>db férőhely</c:v>
                  </c:pt>
                </c:lvl>
                <c:lvl>
                  <c:pt idx="0">
                    <c:v>4 651 031</c:v>
                  </c:pt>
                  <c:pt idx="1">
                    <c:v>822 294</c:v>
                  </c:pt>
                  <c:pt idx="2">
                    <c:v>56 910</c:v>
                  </c:pt>
                  <c:pt idx="3">
                    <c:v>26 200</c:v>
                  </c:pt>
                </c:lvl>
                <c:lvl>
                  <c:pt idx="0">
                    <c:v>Ketreces tartás:</c:v>
                  </c:pt>
                  <c:pt idx="1">
                    <c:v>Alternatív tartás:</c:v>
                  </c:pt>
                  <c:pt idx="2">
                    <c:v>Szabadtartás:</c:v>
                  </c:pt>
                  <c:pt idx="3">
                    <c:v>Ökológiai tartás:</c:v>
                  </c:pt>
                </c:lvl>
              </c:multiLvlStrCache>
            </c:multiLvlStrRef>
          </c:cat>
          <c:val>
            <c:numRef>
              <c:f>'350feletti'!$E$719:$E$722</c:f>
              <c:numCache>
                <c:formatCode>0.00</c:formatCode>
                <c:ptCount val="4"/>
                <c:pt idx="0">
                  <c:v>83.705307449830698</c:v>
                </c:pt>
                <c:pt idx="1">
                  <c:v>14.798949326321644</c:v>
                </c:pt>
                <c:pt idx="2">
                  <c:v>1.0242178663117629</c:v>
                </c:pt>
                <c:pt idx="3">
                  <c:v>0.47152535753590208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D11-420B-83A2-13C54E781B6D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59408995998359138"/>
          <c:y val="0.20116765579001311"/>
          <c:w val="0.37849533885557068"/>
          <c:h val="0.71621065417574403"/>
        </c:manualLayout>
      </c:layout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hu-HU"/>
        </a:p>
      </c:txPr>
    </c:legend>
    <c:plotVisOnly val="1"/>
    <c:dispBlanksAs val="zero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hu-H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2512926577042399"/>
          <c:y val="4.4067796610169511E-2"/>
          <c:w val="0.86452947259565827"/>
          <c:h val="0.86440677966101698"/>
        </c:manualLayout>
      </c:layout>
      <c:barChart>
        <c:barDir val="col"/>
        <c:grouping val="clustered"/>
        <c:varyColors val="0"/>
        <c:ser>
          <c:idx val="1"/>
          <c:order val="0"/>
          <c:spPr>
            <a:gradFill>
              <a:gsLst>
                <a:gs pos="0">
                  <a:srgbClr val="C00000"/>
                </a:gs>
                <a:gs pos="45000">
                  <a:srgbClr val="FF7A00"/>
                </a:gs>
                <a:gs pos="70000">
                  <a:srgbClr val="FF0300"/>
                </a:gs>
                <a:gs pos="100000">
                  <a:srgbClr val="4D0808"/>
                </a:gs>
              </a:gsLst>
              <a:lin ang="5400000" scaled="0"/>
            </a:gradFill>
          </c:spPr>
          <c:invertIfNegative val="0"/>
          <c:cat>
            <c:strRef>
              <c:f>Adatok!$I$7:$S$7</c:f>
              <c:strCache>
                <c:ptCount val="11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 I. félév </c:v>
                </c:pt>
              </c:strCache>
            </c:strRef>
          </c:cat>
          <c:val>
            <c:numRef>
              <c:f>Adatok!$I$8:$S$8</c:f>
              <c:numCache>
                <c:formatCode>_(* #,##0_);_(* \(#,##0\);_(* "-"_);_(@_)</c:formatCode>
                <c:ptCount val="11"/>
                <c:pt idx="0">
                  <c:v>1070941770</c:v>
                </c:pt>
                <c:pt idx="1">
                  <c:v>1069636022</c:v>
                </c:pt>
                <c:pt idx="2">
                  <c:v>865840074</c:v>
                </c:pt>
                <c:pt idx="3">
                  <c:v>983126250</c:v>
                </c:pt>
                <c:pt idx="4">
                  <c:v>747700000</c:v>
                </c:pt>
                <c:pt idx="5">
                  <c:v>907568000</c:v>
                </c:pt>
                <c:pt idx="6">
                  <c:v>862400000</c:v>
                </c:pt>
                <c:pt idx="7">
                  <c:v>883023396.47120011</c:v>
                </c:pt>
                <c:pt idx="8">
                  <c:v>971080000</c:v>
                </c:pt>
                <c:pt idx="9">
                  <c:v>1079007000</c:v>
                </c:pt>
                <c:pt idx="10" formatCode="#,##0">
                  <c:v>485236000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ECD-489E-AA75-E181B200A6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6099072"/>
        <c:axId val="86100608"/>
      </c:barChart>
      <c:catAx>
        <c:axId val="8609907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4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hu-HU"/>
          </a:p>
        </c:txPr>
        <c:crossAx val="86100608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86100608"/>
        <c:scaling>
          <c:orientation val="minMax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ysDash"/>
            </a:ln>
          </c:spPr>
        </c:majorGridlines>
        <c:title>
          <c:tx>
            <c:rich>
              <a:bodyPr/>
              <a:lstStyle/>
              <a:p>
                <a:pPr>
                  <a:defRPr sz="18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hu-HU"/>
                  <a:t>Étkezési tojás (millió db)</a:t>
                </a:r>
              </a:p>
            </c:rich>
          </c:tx>
          <c:layout>
            <c:manualLayout>
              <c:xMode val="edge"/>
              <c:yMode val="edge"/>
              <c:x val="1.4133057566356428E-2"/>
              <c:y val="0.2310734463276837"/>
            </c:manualLayout>
          </c:layout>
          <c:overlay val="0"/>
          <c:spPr>
            <a:noFill/>
            <a:ln w="25400">
              <a:noFill/>
            </a:ln>
          </c:spPr>
        </c:title>
        <c:numFmt formatCode="#,##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4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hu-HU"/>
          </a:p>
        </c:txPr>
        <c:crossAx val="86099072"/>
        <c:crosses val="autoZero"/>
        <c:crossBetween val="between"/>
        <c:dispUnits>
          <c:builtInUnit val="millions"/>
        </c:dispUnits>
      </c:valAx>
      <c:spPr>
        <a:noFill/>
        <a:ln w="3175">
          <a:solidFill>
            <a:srgbClr val="000000"/>
          </a:solidFill>
          <a:prstDash val="solid"/>
        </a:ln>
      </c:spPr>
    </c:plotArea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14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hu-H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0732714138286893"/>
          <c:y val="4.7619047619047623E-2"/>
          <c:w val="0.88235294117647056"/>
          <c:h val="0.86054421768708356"/>
        </c:manualLayout>
      </c:layout>
      <c:barChart>
        <c:barDir val="col"/>
        <c:grouping val="clustered"/>
        <c:varyColors val="0"/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84270464"/>
        <c:axId val="85337216"/>
      </c:barChart>
      <c:catAx>
        <c:axId val="8427046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4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hu-HU"/>
          </a:p>
        </c:txPr>
        <c:crossAx val="85337216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85337216"/>
        <c:scaling>
          <c:orientation val="minMax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ysDash"/>
            </a:ln>
          </c:spPr>
        </c:majorGridlines>
        <c:title>
          <c:tx>
            <c:rich>
              <a:bodyPr/>
              <a:lstStyle/>
              <a:p>
                <a:pPr>
                  <a:defRPr sz="16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hu-HU"/>
                  <a:t>Tojásfogyasztás (tojás/fő/év)</a:t>
                </a:r>
              </a:p>
            </c:rich>
          </c:tx>
          <c:layout>
            <c:manualLayout>
              <c:xMode val="edge"/>
              <c:yMode val="edge"/>
              <c:x val="1.1351936747306793E-2"/>
              <c:y val="0.20975056689342444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4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hu-HU"/>
          </a:p>
        </c:txPr>
        <c:crossAx val="84270464"/>
        <c:crosses val="autoZero"/>
        <c:crossBetween val="between"/>
      </c:valAx>
      <c:spPr>
        <a:noFill/>
        <a:ln w="3175">
          <a:solidFill>
            <a:srgbClr val="000000"/>
          </a:solidFill>
          <a:prstDash val="solid"/>
        </a:ln>
      </c:spPr>
    </c:plotArea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1775" b="0" i="0" u="none" strike="noStrike" baseline="0">
          <a:solidFill>
            <a:srgbClr val="000000"/>
          </a:solidFill>
          <a:latin typeface="Times New Roman"/>
          <a:ea typeface="Times New Roman"/>
          <a:cs typeface="Times New Roman"/>
        </a:defRPr>
      </a:pPr>
      <a:endParaRPr lang="hu-HU"/>
    </a:p>
  </c:txPr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732714138286893"/>
          <c:y val="4.7619047619047623E-2"/>
          <c:w val="0.88235294117647056"/>
          <c:h val="0.86054421768707712"/>
        </c:manualLayout>
      </c:layout>
      <c:barChart>
        <c:barDir val="col"/>
        <c:grouping val="clustered"/>
        <c:varyColors val="0"/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84259968"/>
        <c:axId val="85205760"/>
      </c:barChart>
      <c:catAx>
        <c:axId val="842599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4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hu-HU"/>
          </a:p>
        </c:txPr>
        <c:crossAx val="85205760"/>
        <c:crosses val="autoZero"/>
        <c:auto val="1"/>
        <c:lblAlgn val="ctr"/>
        <c:lblOffset val="100"/>
        <c:tickMarkSkip val="1"/>
        <c:noMultiLvlLbl val="0"/>
      </c:catAx>
      <c:valAx>
        <c:axId val="85205760"/>
        <c:scaling>
          <c:orientation val="minMax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ysDash"/>
            </a:ln>
          </c:spPr>
        </c:majorGridlines>
        <c:title>
          <c:tx>
            <c:rich>
              <a:bodyPr/>
              <a:lstStyle/>
              <a:p>
                <a:pPr>
                  <a:defRPr sz="16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hu-HU"/>
                  <a:t>Tojásfogyasztás (tojás/fő/év)</a:t>
                </a:r>
              </a:p>
            </c:rich>
          </c:tx>
          <c:layout>
            <c:manualLayout>
              <c:xMode val="edge"/>
              <c:yMode val="edge"/>
              <c:x val="1.1351936747306793E-2"/>
              <c:y val="0.20975056689342431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4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hu-HU"/>
          </a:p>
        </c:txPr>
        <c:crossAx val="84259968"/>
        <c:crosses val="autoZero"/>
        <c:crossBetween val="between"/>
      </c:valAx>
      <c:spPr>
        <a:noFill/>
        <a:ln w="3175">
          <a:solidFill>
            <a:srgbClr val="000000"/>
          </a:solidFill>
          <a:prstDash val="solid"/>
        </a:ln>
      </c:spPr>
    </c:plotArea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1775" b="0" i="0" u="none" strike="noStrike" baseline="0">
          <a:solidFill>
            <a:srgbClr val="000000"/>
          </a:solidFill>
          <a:latin typeface="Times New Roman"/>
          <a:ea typeface="Times New Roman"/>
          <a:cs typeface="Times New Roman"/>
        </a:defRPr>
      </a:pPr>
      <a:endParaRPr lang="hu-H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732714138286893"/>
          <c:y val="4.7619047619047623E-2"/>
          <c:w val="0.88235294117647056"/>
          <c:h val="0.86054421768707656"/>
        </c:manualLayout>
      </c:layout>
      <c:barChart>
        <c:barDir val="col"/>
        <c:grouping val="clustered"/>
        <c:varyColors val="0"/>
        <c:ser>
          <c:idx val="1"/>
          <c:order val="0"/>
          <c:spPr>
            <a:gradFill>
              <a:gsLst>
                <a:gs pos="0">
                  <a:srgbClr val="C00000"/>
                </a:gs>
                <a:gs pos="45000">
                  <a:srgbClr val="FF7A00"/>
                </a:gs>
                <a:gs pos="70000">
                  <a:srgbClr val="FF0300"/>
                </a:gs>
                <a:gs pos="100000">
                  <a:srgbClr val="4D0808"/>
                </a:gs>
              </a:gsLst>
              <a:lin ang="5400000" scaled="0"/>
            </a:gradFill>
          </c:spPr>
          <c:invertIfNegative val="0"/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2EE-4692-B01A-08174357AA79}"/>
                </c:ext>
              </c:extLst>
            </c:dLbl>
            <c:dLbl>
              <c:idx val="5"/>
              <c:layout>
                <c:manualLayout>
                  <c:x val="0"/>
                  <c:y val="1.3580246693557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2EE-4692-B01A-08174357AA79}"/>
                </c:ext>
              </c:extLst>
            </c:dLbl>
            <c:dLbl>
              <c:idx val="9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12EE-4692-B01A-08174357AA79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Adatok!$A$55:$A$65</c:f>
              <c:numCache>
                <c:formatCode>General</c:formatCode>
                <c:ptCount val="11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</c:numCache>
            </c:numRef>
          </c:cat>
          <c:val>
            <c:numRef>
              <c:f>Adatok!$B$55:$B$65</c:f>
              <c:numCache>
                <c:formatCode>General</c:formatCode>
                <c:ptCount val="11"/>
                <c:pt idx="0">
                  <c:v>280</c:v>
                </c:pt>
                <c:pt idx="1">
                  <c:v>273</c:v>
                </c:pt>
                <c:pt idx="2">
                  <c:v>270</c:v>
                </c:pt>
                <c:pt idx="3">
                  <c:v>261</c:v>
                </c:pt>
                <c:pt idx="4">
                  <c:v>247</c:v>
                </c:pt>
                <c:pt idx="5">
                  <c:v>235</c:v>
                </c:pt>
                <c:pt idx="6">
                  <c:v>217</c:v>
                </c:pt>
                <c:pt idx="7">
                  <c:v>215</c:v>
                </c:pt>
                <c:pt idx="8">
                  <c:v>214</c:v>
                </c:pt>
                <c:pt idx="9">
                  <c:v>221</c:v>
                </c:pt>
                <c:pt idx="10">
                  <c:v>223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2EE-4692-B01A-08174357AA79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88181760"/>
        <c:axId val="87819008"/>
      </c:barChart>
      <c:catAx>
        <c:axId val="8818176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4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hu-HU"/>
          </a:p>
        </c:txPr>
        <c:crossAx val="87819008"/>
        <c:crosses val="autoZero"/>
        <c:auto val="1"/>
        <c:lblAlgn val="ctr"/>
        <c:lblOffset val="100"/>
        <c:tickMarkSkip val="1"/>
        <c:noMultiLvlLbl val="0"/>
      </c:catAx>
      <c:valAx>
        <c:axId val="87819008"/>
        <c:scaling>
          <c:orientation val="minMax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ysDash"/>
            </a:ln>
          </c:spPr>
        </c:majorGridlines>
        <c:title>
          <c:tx>
            <c:rich>
              <a:bodyPr/>
              <a:lstStyle/>
              <a:p>
                <a:pPr>
                  <a:defRPr sz="16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hu-HU"/>
                  <a:t>Tojásfogyasztás (tojás/fő/év)</a:t>
                </a:r>
              </a:p>
            </c:rich>
          </c:tx>
          <c:layout>
            <c:manualLayout>
              <c:xMode val="edge"/>
              <c:yMode val="edge"/>
              <c:x val="1.1351936747306793E-2"/>
              <c:y val="0.20975056689342425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4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hu-HU"/>
          </a:p>
        </c:txPr>
        <c:crossAx val="88181760"/>
        <c:crosses val="autoZero"/>
        <c:crossBetween val="between"/>
      </c:valAx>
      <c:spPr>
        <a:noFill/>
        <a:ln w="3175">
          <a:solidFill>
            <a:srgbClr val="000000"/>
          </a:solidFill>
          <a:prstDash val="solid"/>
        </a:ln>
      </c:spPr>
    </c:plotArea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1775" b="0" i="0" u="none" strike="noStrike" baseline="0">
          <a:solidFill>
            <a:srgbClr val="000000"/>
          </a:solidFill>
          <a:latin typeface="Times New Roman"/>
          <a:ea typeface="Times New Roman"/>
          <a:cs typeface="Times New Roman"/>
        </a:defRPr>
      </a:pPr>
      <a:endParaRPr lang="hu-HU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árak!$A$47:$B$47</c:f>
              <c:strCache>
                <c:ptCount val="2"/>
                <c:pt idx="0">
                  <c:v>2015</c:v>
                </c:pt>
                <c:pt idx="1">
                  <c:v>termelői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Lit>
              <c:ptCount val="12"/>
              <c:pt idx="0">
                <c:v>1</c:v>
              </c:pt>
              <c:pt idx="1">
                <c:v>2</c:v>
              </c:pt>
              <c:pt idx="2">
                <c:v>3</c:v>
              </c:pt>
              <c:pt idx="3">
                <c:v>4</c:v>
              </c:pt>
              <c:pt idx="4">
                <c:v>5</c:v>
              </c:pt>
              <c:pt idx="5">
                <c:v>6</c:v>
              </c:pt>
              <c:pt idx="6">
                <c:v>7</c:v>
              </c:pt>
              <c:pt idx="7">
                <c:v>8</c:v>
              </c:pt>
              <c:pt idx="8">
                <c:v>9</c:v>
              </c:pt>
              <c:pt idx="9">
                <c:v>10</c:v>
              </c:pt>
              <c:pt idx="10">
                <c:v>11</c:v>
              </c:pt>
              <c:pt idx="11">
                <c:v>12</c:v>
              </c:pt>
              <c:extLst>
                <c:ext xmlns:c15="http://schemas.microsoft.com/office/drawing/2012/chart" uri="{02D57815-91ED-43cb-92C2-25804820EDAC}">
                  <c15:autoCat val="1"/>
                </c:ext>
              </c:extLst>
            </c:strLit>
          </c:cat>
          <c:val>
            <c:numRef>
              <c:f>árak!$C$47:$O$47</c:f>
              <c:numCache>
                <c:formatCode>#,##0.00_ ;\-#,##0.00\ </c:formatCode>
                <c:ptCount val="12"/>
                <c:pt idx="0">
                  <c:v>19.86</c:v>
                </c:pt>
                <c:pt idx="1">
                  <c:v>19.47</c:v>
                </c:pt>
                <c:pt idx="2">
                  <c:v>18.54</c:v>
                </c:pt>
                <c:pt idx="3">
                  <c:v>17.96</c:v>
                </c:pt>
                <c:pt idx="4">
                  <c:v>17.829999999999998</c:v>
                </c:pt>
                <c:pt idx="5">
                  <c:v>17.54</c:v>
                </c:pt>
                <c:pt idx="6">
                  <c:v>18.46</c:v>
                </c:pt>
                <c:pt idx="7">
                  <c:v>17.96</c:v>
                </c:pt>
                <c:pt idx="8">
                  <c:v>18.48</c:v>
                </c:pt>
                <c:pt idx="9">
                  <c:v>17.75</c:v>
                </c:pt>
                <c:pt idx="10">
                  <c:v>18.27</c:v>
                </c:pt>
                <c:pt idx="11">
                  <c:v>19.350000000000001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30C-4127-B423-A0EC36250EF2}"/>
            </c:ext>
          </c:extLst>
        </c:ser>
        <c:ser>
          <c:idx val="1"/>
          <c:order val="1"/>
          <c:tx>
            <c:strRef>
              <c:f>árak!$A$48:$B$48</c:f>
              <c:strCache>
                <c:ptCount val="2"/>
                <c:pt idx="0">
                  <c:v>2016</c:v>
                </c:pt>
                <c:pt idx="1">
                  <c:v>termelői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Lit>
              <c:ptCount val="12"/>
              <c:pt idx="0">
                <c:v>1</c:v>
              </c:pt>
              <c:pt idx="1">
                <c:v>2</c:v>
              </c:pt>
              <c:pt idx="2">
                <c:v>3</c:v>
              </c:pt>
              <c:pt idx="3">
                <c:v>4</c:v>
              </c:pt>
              <c:pt idx="4">
                <c:v>5</c:v>
              </c:pt>
              <c:pt idx="5">
                <c:v>6</c:v>
              </c:pt>
              <c:pt idx="6">
                <c:v>7</c:v>
              </c:pt>
              <c:pt idx="7">
                <c:v>8</c:v>
              </c:pt>
              <c:pt idx="8">
                <c:v>9</c:v>
              </c:pt>
              <c:pt idx="9">
                <c:v>10</c:v>
              </c:pt>
              <c:pt idx="10">
                <c:v>11</c:v>
              </c:pt>
              <c:pt idx="11">
                <c:v>12</c:v>
              </c:pt>
              <c:extLst>
                <c:ext xmlns:c15="http://schemas.microsoft.com/office/drawing/2012/chart" uri="{02D57815-91ED-43cb-92C2-25804820EDAC}">
                  <c15:autoCat val="1"/>
                </c:ext>
              </c:extLst>
            </c:strLit>
          </c:cat>
          <c:val>
            <c:numRef>
              <c:f>árak!$C$48:$O$48</c:f>
              <c:numCache>
                <c:formatCode>#,##0.00_ ;\-#,##0.00\ </c:formatCode>
                <c:ptCount val="12"/>
                <c:pt idx="0">
                  <c:v>17.46</c:v>
                </c:pt>
                <c:pt idx="1">
                  <c:v>17</c:v>
                </c:pt>
                <c:pt idx="2">
                  <c:v>17.52</c:v>
                </c:pt>
                <c:pt idx="3">
                  <c:v>16.829999999999998</c:v>
                </c:pt>
                <c:pt idx="4">
                  <c:v>17.72</c:v>
                </c:pt>
                <c:pt idx="5">
                  <c:v>15.84</c:v>
                </c:pt>
                <c:pt idx="6">
                  <c:v>16.86</c:v>
                </c:pt>
                <c:pt idx="7">
                  <c:v>16.309999999999999</c:v>
                </c:pt>
                <c:pt idx="8">
                  <c:v>16.05</c:v>
                </c:pt>
                <c:pt idx="9">
                  <c:v>15.77</c:v>
                </c:pt>
                <c:pt idx="10">
                  <c:v>18.440000000000001</c:v>
                </c:pt>
                <c:pt idx="11">
                  <c:v>20.32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30C-4127-B423-A0EC36250EF2}"/>
            </c:ext>
          </c:extLst>
        </c:ser>
        <c:ser>
          <c:idx val="2"/>
          <c:order val="2"/>
          <c:tx>
            <c:strRef>
              <c:f>árak!$A$49:$B$49</c:f>
              <c:strCache>
                <c:ptCount val="2"/>
                <c:pt idx="0">
                  <c:v>2017</c:v>
                </c:pt>
                <c:pt idx="1">
                  <c:v>termelői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Lit>
              <c:ptCount val="12"/>
              <c:pt idx="0">
                <c:v>1</c:v>
              </c:pt>
              <c:pt idx="1">
                <c:v>2</c:v>
              </c:pt>
              <c:pt idx="2">
                <c:v>3</c:v>
              </c:pt>
              <c:pt idx="3">
                <c:v>4</c:v>
              </c:pt>
              <c:pt idx="4">
                <c:v>5</c:v>
              </c:pt>
              <c:pt idx="5">
                <c:v>6</c:v>
              </c:pt>
              <c:pt idx="6">
                <c:v>7</c:v>
              </c:pt>
              <c:pt idx="7">
                <c:v>8</c:v>
              </c:pt>
              <c:pt idx="8">
                <c:v>9</c:v>
              </c:pt>
              <c:pt idx="9">
                <c:v>10</c:v>
              </c:pt>
              <c:pt idx="10">
                <c:v>11</c:v>
              </c:pt>
              <c:pt idx="11">
                <c:v>12</c:v>
              </c:pt>
              <c:extLst>
                <c:ext xmlns:c15="http://schemas.microsoft.com/office/drawing/2012/chart" uri="{02D57815-91ED-43cb-92C2-25804820EDAC}">
                  <c15:autoCat val="1"/>
                </c:ext>
              </c:extLst>
            </c:strLit>
          </c:cat>
          <c:val>
            <c:numRef>
              <c:f>árak!$C$49:$O$49</c:f>
              <c:numCache>
                <c:formatCode>#,##0.00_ ;\-#,##0.00\ </c:formatCode>
                <c:ptCount val="12"/>
                <c:pt idx="0">
                  <c:v>20.53</c:v>
                </c:pt>
                <c:pt idx="1">
                  <c:v>20.260000000000002</c:v>
                </c:pt>
                <c:pt idx="2">
                  <c:v>20.23</c:v>
                </c:pt>
                <c:pt idx="3">
                  <c:v>20.079999999999998</c:v>
                </c:pt>
                <c:pt idx="4">
                  <c:v>18.64</c:v>
                </c:pt>
                <c:pt idx="5">
                  <c:v>18.32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30C-4127-B423-A0EC36250EF2}"/>
            </c:ext>
          </c:extLst>
        </c:ser>
        <c:ser>
          <c:idx val="3"/>
          <c:order val="3"/>
          <c:tx>
            <c:strRef>
              <c:f>árak!$A$50:$B$50</c:f>
              <c:strCache>
                <c:ptCount val="2"/>
                <c:pt idx="0">
                  <c:v>2015</c:v>
                </c:pt>
                <c:pt idx="1">
                  <c:v>piaci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Lit>
              <c:ptCount val="12"/>
              <c:pt idx="0">
                <c:v>1</c:v>
              </c:pt>
              <c:pt idx="1">
                <c:v>2</c:v>
              </c:pt>
              <c:pt idx="2">
                <c:v>3</c:v>
              </c:pt>
              <c:pt idx="3">
                <c:v>4</c:v>
              </c:pt>
              <c:pt idx="4">
                <c:v>5</c:v>
              </c:pt>
              <c:pt idx="5">
                <c:v>6</c:v>
              </c:pt>
              <c:pt idx="6">
                <c:v>7</c:v>
              </c:pt>
              <c:pt idx="7">
                <c:v>8</c:v>
              </c:pt>
              <c:pt idx="8">
                <c:v>9</c:v>
              </c:pt>
              <c:pt idx="9">
                <c:v>10</c:v>
              </c:pt>
              <c:pt idx="10">
                <c:v>11</c:v>
              </c:pt>
              <c:pt idx="11">
                <c:v>12</c:v>
              </c:pt>
              <c:extLst>
                <c:ext xmlns:c15="http://schemas.microsoft.com/office/drawing/2012/chart" uri="{02D57815-91ED-43cb-92C2-25804820EDAC}">
                  <c15:autoCat val="1"/>
                </c:ext>
              </c:extLst>
            </c:strLit>
          </c:cat>
          <c:val>
            <c:numRef>
              <c:f>árak!$C$50:$O$50</c:f>
              <c:numCache>
                <c:formatCode>General</c:formatCode>
                <c:ptCount val="12"/>
                <c:pt idx="0">
                  <c:v>30</c:v>
                </c:pt>
                <c:pt idx="1">
                  <c:v>29.889763779527559</c:v>
                </c:pt>
                <c:pt idx="2">
                  <c:v>30.401574803149604</c:v>
                </c:pt>
                <c:pt idx="3">
                  <c:v>30.00787401574803</c:v>
                </c:pt>
                <c:pt idx="4">
                  <c:v>27.385826771653544</c:v>
                </c:pt>
                <c:pt idx="5">
                  <c:v>29.047244094488189</c:v>
                </c:pt>
                <c:pt idx="6">
                  <c:v>28.818897637795278</c:v>
                </c:pt>
                <c:pt idx="7">
                  <c:v>28.874015748031496</c:v>
                </c:pt>
                <c:pt idx="8">
                  <c:v>28.563779527559056</c:v>
                </c:pt>
                <c:pt idx="9">
                  <c:v>28.874015748031496</c:v>
                </c:pt>
                <c:pt idx="10">
                  <c:v>29.58267716535433</c:v>
                </c:pt>
                <c:pt idx="11">
                  <c:v>29.543307086614174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30C-4127-B423-A0EC36250EF2}"/>
            </c:ext>
          </c:extLst>
        </c:ser>
        <c:ser>
          <c:idx val="4"/>
          <c:order val="4"/>
          <c:tx>
            <c:strRef>
              <c:f>árak!$A$51:$B$51</c:f>
              <c:strCache>
                <c:ptCount val="2"/>
                <c:pt idx="0">
                  <c:v>2016</c:v>
                </c:pt>
                <c:pt idx="1">
                  <c:v>piaci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Lit>
              <c:ptCount val="12"/>
              <c:pt idx="0">
                <c:v>1</c:v>
              </c:pt>
              <c:pt idx="1">
                <c:v>2</c:v>
              </c:pt>
              <c:pt idx="2">
                <c:v>3</c:v>
              </c:pt>
              <c:pt idx="3">
                <c:v>4</c:v>
              </c:pt>
              <c:pt idx="4">
                <c:v>5</c:v>
              </c:pt>
              <c:pt idx="5">
                <c:v>6</c:v>
              </c:pt>
              <c:pt idx="6">
                <c:v>7</c:v>
              </c:pt>
              <c:pt idx="7">
                <c:v>8</c:v>
              </c:pt>
              <c:pt idx="8">
                <c:v>9</c:v>
              </c:pt>
              <c:pt idx="9">
                <c:v>10</c:v>
              </c:pt>
              <c:pt idx="10">
                <c:v>11</c:v>
              </c:pt>
              <c:pt idx="11">
                <c:v>12</c:v>
              </c:pt>
              <c:extLst>
                <c:ext xmlns:c15="http://schemas.microsoft.com/office/drawing/2012/chart" uri="{02D57815-91ED-43cb-92C2-25804820EDAC}">
                  <c15:autoCat val="1"/>
                </c:ext>
              </c:extLst>
            </c:strLit>
          </c:cat>
          <c:val>
            <c:numRef>
              <c:f>árak!$C$51:$O$51</c:f>
              <c:numCache>
                <c:formatCode>General</c:formatCode>
                <c:ptCount val="12"/>
                <c:pt idx="0">
                  <c:v>29.590551181102359</c:v>
                </c:pt>
                <c:pt idx="1">
                  <c:v>29.834645669291337</c:v>
                </c:pt>
                <c:pt idx="2">
                  <c:v>29.488188976377955</c:v>
                </c:pt>
                <c:pt idx="3">
                  <c:v>29.11811023622047</c:v>
                </c:pt>
                <c:pt idx="4">
                  <c:v>29.094488188976381</c:v>
                </c:pt>
                <c:pt idx="5">
                  <c:v>28.590551181102363</c:v>
                </c:pt>
                <c:pt idx="6">
                  <c:v>28.763779527559056</c:v>
                </c:pt>
                <c:pt idx="7">
                  <c:v>28.196850393700789</c:v>
                </c:pt>
                <c:pt idx="8">
                  <c:v>28.606299212598422</c:v>
                </c:pt>
                <c:pt idx="9">
                  <c:v>28.015748031496063</c:v>
                </c:pt>
                <c:pt idx="10">
                  <c:v>28.913385826771652</c:v>
                </c:pt>
                <c:pt idx="11">
                  <c:v>30.220472440944885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D30C-4127-B423-A0EC36250EF2}"/>
            </c:ext>
          </c:extLst>
        </c:ser>
        <c:ser>
          <c:idx val="5"/>
          <c:order val="5"/>
          <c:tx>
            <c:strRef>
              <c:f>árak!$A$52:$B$52</c:f>
              <c:strCache>
                <c:ptCount val="2"/>
                <c:pt idx="0">
                  <c:v>2017</c:v>
                </c:pt>
                <c:pt idx="1">
                  <c:v>piaci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Lit>
              <c:ptCount val="12"/>
              <c:pt idx="0">
                <c:v>1</c:v>
              </c:pt>
              <c:pt idx="1">
                <c:v>2</c:v>
              </c:pt>
              <c:pt idx="2">
                <c:v>3</c:v>
              </c:pt>
              <c:pt idx="3">
                <c:v>4</c:v>
              </c:pt>
              <c:pt idx="4">
                <c:v>5</c:v>
              </c:pt>
              <c:pt idx="5">
                <c:v>6</c:v>
              </c:pt>
              <c:pt idx="6">
                <c:v>7</c:v>
              </c:pt>
              <c:pt idx="7">
                <c:v>8</c:v>
              </c:pt>
              <c:pt idx="8">
                <c:v>9</c:v>
              </c:pt>
              <c:pt idx="9">
                <c:v>10</c:v>
              </c:pt>
              <c:pt idx="10">
                <c:v>11</c:v>
              </c:pt>
              <c:pt idx="11">
                <c:v>12</c:v>
              </c:pt>
              <c:extLst>
                <c:ext xmlns:c15="http://schemas.microsoft.com/office/drawing/2012/chart" uri="{02D57815-91ED-43cb-92C2-25804820EDAC}">
                  <c15:autoCat val="1"/>
                </c:ext>
              </c:extLst>
            </c:strLit>
          </c:cat>
          <c:val>
            <c:numRef>
              <c:f>árak!$C$52:$O$52</c:f>
              <c:numCache>
                <c:formatCode>General</c:formatCode>
                <c:ptCount val="12"/>
                <c:pt idx="0">
                  <c:v>35.057142857142857</c:v>
                </c:pt>
                <c:pt idx="1">
                  <c:v>34.942857142857136</c:v>
                </c:pt>
                <c:pt idx="2">
                  <c:v>35.057142857142857</c:v>
                </c:pt>
                <c:pt idx="3">
                  <c:v>34.019047619047619</c:v>
                </c:pt>
                <c:pt idx="4">
                  <c:v>34.133333333333333</c:v>
                </c:pt>
                <c:pt idx="5">
                  <c:v>32.742857142857147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D30C-4127-B423-A0EC36250EF2}"/>
            </c:ext>
          </c:extLst>
        </c:ser>
        <c:ser>
          <c:idx val="6"/>
          <c:order val="6"/>
          <c:tx>
            <c:strRef>
              <c:f>árak!$A$53:$B$53</c:f>
              <c:strCache>
                <c:ptCount val="2"/>
                <c:pt idx="0">
                  <c:v>2016</c:v>
                </c:pt>
                <c:pt idx="1">
                  <c:v>áruházi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Lit>
              <c:ptCount val="12"/>
              <c:pt idx="0">
                <c:v>1</c:v>
              </c:pt>
              <c:pt idx="1">
                <c:v>2</c:v>
              </c:pt>
              <c:pt idx="2">
                <c:v>3</c:v>
              </c:pt>
              <c:pt idx="3">
                <c:v>4</c:v>
              </c:pt>
              <c:pt idx="4">
                <c:v>5</c:v>
              </c:pt>
              <c:pt idx="5">
                <c:v>6</c:v>
              </c:pt>
              <c:pt idx="6">
                <c:v>7</c:v>
              </c:pt>
              <c:pt idx="7">
                <c:v>8</c:v>
              </c:pt>
              <c:pt idx="8">
                <c:v>9</c:v>
              </c:pt>
              <c:pt idx="9">
                <c:v>10</c:v>
              </c:pt>
              <c:pt idx="10">
                <c:v>11</c:v>
              </c:pt>
              <c:pt idx="11">
                <c:v>12</c:v>
              </c:pt>
              <c:extLst>
                <c:ext xmlns:c15="http://schemas.microsoft.com/office/drawing/2012/chart" uri="{02D57815-91ED-43cb-92C2-25804820EDAC}">
                  <c15:autoCat val="1"/>
                </c:ext>
              </c:extLst>
            </c:strLit>
          </c:cat>
          <c:val>
            <c:numRef>
              <c:f>árak!$C$53:$O$53</c:f>
              <c:numCache>
                <c:formatCode>General</c:formatCode>
                <c:ptCount val="12"/>
                <c:pt idx="0">
                  <c:v>32.574803149606296</c:v>
                </c:pt>
                <c:pt idx="1">
                  <c:v>32.086614173228348</c:v>
                </c:pt>
                <c:pt idx="2">
                  <c:v>32.401574803149607</c:v>
                </c:pt>
                <c:pt idx="3">
                  <c:v>31.259842519685041</c:v>
                </c:pt>
                <c:pt idx="4">
                  <c:v>31.629921259842522</c:v>
                </c:pt>
                <c:pt idx="5">
                  <c:v>31.118110236220474</c:v>
                </c:pt>
                <c:pt idx="6">
                  <c:v>30.999999999999996</c:v>
                </c:pt>
                <c:pt idx="7">
                  <c:v>30.795275590551181</c:v>
                </c:pt>
                <c:pt idx="8">
                  <c:v>31.023622047244093</c:v>
                </c:pt>
                <c:pt idx="9">
                  <c:v>30.984251968503937</c:v>
                </c:pt>
                <c:pt idx="10">
                  <c:v>31.708661417322837</c:v>
                </c:pt>
                <c:pt idx="11">
                  <c:v>33.480314960629926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D30C-4127-B423-A0EC36250EF2}"/>
            </c:ext>
          </c:extLst>
        </c:ser>
        <c:ser>
          <c:idx val="7"/>
          <c:order val="7"/>
          <c:tx>
            <c:strRef>
              <c:f>árak!$A$54:$B$54</c:f>
              <c:strCache>
                <c:ptCount val="2"/>
                <c:pt idx="0">
                  <c:v>2017</c:v>
                </c:pt>
                <c:pt idx="1">
                  <c:v>áruházi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Lit>
              <c:ptCount val="12"/>
              <c:pt idx="0">
                <c:v>1</c:v>
              </c:pt>
              <c:pt idx="1">
                <c:v>2</c:v>
              </c:pt>
              <c:pt idx="2">
                <c:v>3</c:v>
              </c:pt>
              <c:pt idx="3">
                <c:v>4</c:v>
              </c:pt>
              <c:pt idx="4">
                <c:v>5</c:v>
              </c:pt>
              <c:pt idx="5">
                <c:v>6</c:v>
              </c:pt>
              <c:pt idx="6">
                <c:v>7</c:v>
              </c:pt>
              <c:pt idx="7">
                <c:v>8</c:v>
              </c:pt>
              <c:pt idx="8">
                <c:v>9</c:v>
              </c:pt>
              <c:pt idx="9">
                <c:v>10</c:v>
              </c:pt>
              <c:pt idx="10">
                <c:v>11</c:v>
              </c:pt>
              <c:pt idx="11">
                <c:v>12</c:v>
              </c:pt>
              <c:extLst>
                <c:ext xmlns:c15="http://schemas.microsoft.com/office/drawing/2012/chart" uri="{02D57815-91ED-43cb-92C2-25804820EDAC}">
                  <c15:autoCat val="1"/>
                </c:ext>
              </c:extLst>
            </c:strLit>
          </c:cat>
          <c:val>
            <c:numRef>
              <c:f>árak!$C$54:$O$54</c:f>
              <c:numCache>
                <c:formatCode>General</c:formatCode>
                <c:ptCount val="12"/>
                <c:pt idx="0">
                  <c:v>36.057142857142857</c:v>
                </c:pt>
                <c:pt idx="1">
                  <c:v>36.209523809523809</c:v>
                </c:pt>
                <c:pt idx="2">
                  <c:v>36.133333333333333</c:v>
                </c:pt>
                <c:pt idx="3">
                  <c:v>35.971428571428575</c:v>
                </c:pt>
                <c:pt idx="4">
                  <c:v>35.952380952380949</c:v>
                </c:pt>
                <c:pt idx="5">
                  <c:v>35.447619047619042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D30C-4127-B423-A0EC36250E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5444448"/>
        <c:axId val="415440184"/>
      </c:lineChart>
      <c:catAx>
        <c:axId val="4154444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415440184"/>
        <c:crosses val="autoZero"/>
        <c:auto val="1"/>
        <c:lblAlgn val="ctr"/>
        <c:lblOffset val="100"/>
        <c:noMultiLvlLbl val="0"/>
      </c:catAx>
      <c:valAx>
        <c:axId val="415440184"/>
        <c:scaling>
          <c:orientation val="minMax"/>
          <c:max val="37"/>
          <c:min val="1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_ ;\-#,##0.00\ 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415444448"/>
        <c:crosses val="autoZero"/>
        <c:crossBetween val="between"/>
        <c:majorUnit val="2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4.2763342082239725E-2"/>
          <c:y val="0.80642981650221501"/>
          <c:w val="0.86586220472440945"/>
          <c:h val="0.178585474979863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hu-H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 baseline="0"/>
      </a:pPr>
      <a:endParaRPr lang="hu-H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D4146F2D-1EAF-4D2A-BE74-B42EC0A8E857}" type="datetimeFigureOut">
              <a:rPr lang="hu-HU"/>
              <a:pPr>
                <a:defRPr/>
              </a:pPr>
              <a:t>2017.10.12.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hu-HU" noProof="0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noProof="0"/>
              <a:t>Mintaszöveg szerkesztése</a:t>
            </a:r>
          </a:p>
          <a:p>
            <a:pPr lvl="1"/>
            <a:r>
              <a:rPr lang="hu-HU" noProof="0"/>
              <a:t>Második szint</a:t>
            </a:r>
          </a:p>
          <a:p>
            <a:pPr lvl="2"/>
            <a:r>
              <a:rPr lang="hu-HU" noProof="0"/>
              <a:t>Harmadik szint</a:t>
            </a:r>
          </a:p>
          <a:p>
            <a:pPr lvl="3"/>
            <a:r>
              <a:rPr lang="hu-HU" noProof="0"/>
              <a:t>Negyedik szint</a:t>
            </a:r>
          </a:p>
          <a:p>
            <a:pPr lvl="4"/>
            <a:r>
              <a:rPr lang="hu-HU" noProof="0"/>
              <a:t>Ötödik szint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</a:defRPr>
            </a:lvl1pPr>
          </a:lstStyle>
          <a:p>
            <a:fld id="{744C4D71-67A5-4374-85C3-396E14F0662F}" type="slidenum">
              <a:rPr lang="hu-HU" altLang="hu-HU"/>
              <a:pPr/>
              <a:t>‹#›</a:t>
            </a:fld>
            <a:endParaRPr lang="hu-HU" alt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4C4D71-67A5-4374-85C3-396E14F0662F}" type="slidenum">
              <a:rPr lang="hu-HU" altLang="hu-HU" smtClean="0"/>
              <a:pPr/>
              <a:t>9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31747979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4C4D71-67A5-4374-85C3-396E14F0662F}" type="slidenum">
              <a:rPr lang="hu-HU" altLang="hu-HU" smtClean="0"/>
              <a:pPr/>
              <a:t>13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23833218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/>
              <a:t>Alcím mintájának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AC7BB5-0BE7-428C-9D38-7BB41A85C8D3}" type="datetimeFigureOut">
              <a:rPr lang="hu-HU"/>
              <a:pPr>
                <a:defRPr/>
              </a:pPr>
              <a:t>2017.10.12.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FB13EC-2B69-47A2-8308-298B98B6D7A7}" type="slidenum">
              <a:rPr lang="hu-HU" altLang="hu-HU"/>
              <a:pPr/>
              <a:t>‹#›</a:t>
            </a:fld>
            <a:endParaRPr lang="hu-HU" altLang="hu-H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B9B06E-D9FE-459A-9FF8-EC856EF2CA51}" type="datetimeFigureOut">
              <a:rPr lang="hu-HU"/>
              <a:pPr>
                <a:defRPr/>
              </a:pPr>
              <a:t>2017.10.12.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E50E71-35FF-44FE-AFE1-AF10F02CAE9B}" type="slidenum">
              <a:rPr lang="hu-HU" altLang="hu-HU"/>
              <a:pPr/>
              <a:t>‹#›</a:t>
            </a:fld>
            <a:endParaRPr lang="hu-HU" altLang="hu-H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2AAC5C-8BC1-45B5-9984-B04D45A6F8EE}" type="datetimeFigureOut">
              <a:rPr lang="hu-HU"/>
              <a:pPr>
                <a:defRPr/>
              </a:pPr>
              <a:t>2017.10.12.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7FE058A-378A-43E3-86EF-C9BEC51B2EA4}" type="slidenum">
              <a:rPr lang="hu-HU" altLang="hu-HU"/>
              <a:pPr/>
              <a:t>‹#›</a:t>
            </a:fld>
            <a:endParaRPr lang="hu-HU" altLang="hu-H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B87F0D-29C9-4460-9F6B-942C8CA41C2E}" type="datetimeFigureOut">
              <a:rPr lang="hu-HU"/>
              <a:pPr>
                <a:defRPr/>
              </a:pPr>
              <a:t>2017.10.12.</a:t>
            </a:fld>
            <a:endParaRPr lang="hu-HU"/>
          </a:p>
        </p:txBody>
      </p:sp>
      <p:sp>
        <p:nvSpPr>
          <p:cNvPr id="6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408C8A-D990-48CB-832C-BEAA887D79E3}" type="slidenum">
              <a:rPr lang="hu-HU" altLang="hu-HU"/>
              <a:pPr/>
              <a:t>‹#›</a:t>
            </a:fld>
            <a:endParaRPr lang="hu-HU" altLang="hu-H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FFA677-9B6F-4276-B986-B1B92601BC9F}" type="datetimeFigureOut">
              <a:rPr lang="hu-HU"/>
              <a:pPr>
                <a:defRPr/>
              </a:pPr>
              <a:t>2017.10.12.</a:t>
            </a:fld>
            <a:endParaRPr lang="hu-HU"/>
          </a:p>
        </p:txBody>
      </p:sp>
      <p:sp>
        <p:nvSpPr>
          <p:cNvPr id="8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9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472E1B-386C-4D8A-BD83-07EC20676F81}" type="slidenum">
              <a:rPr lang="hu-HU" altLang="hu-HU"/>
              <a:pPr/>
              <a:t>‹#›</a:t>
            </a:fld>
            <a:endParaRPr lang="hu-HU" altLang="hu-H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6EAE0E-FF57-4643-9C11-E76A622855CC}" type="datetimeFigureOut">
              <a:rPr lang="hu-HU"/>
              <a:pPr>
                <a:defRPr/>
              </a:pPr>
              <a:t>2017.10.12.</a:t>
            </a:fld>
            <a:endParaRPr lang="hu-HU"/>
          </a:p>
        </p:txBody>
      </p:sp>
      <p:sp>
        <p:nvSpPr>
          <p:cNvPr id="4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CE6E03-B287-4F20-AFB2-E88A20F7E8EA}" type="slidenum">
              <a:rPr lang="hu-HU" altLang="hu-HU"/>
              <a:pPr/>
              <a:t>‹#›</a:t>
            </a:fld>
            <a:endParaRPr lang="hu-HU" altLang="hu-H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7075FB-1C25-4553-8679-9B5463BD7C2E}" type="datetimeFigureOut">
              <a:rPr lang="hu-HU"/>
              <a:pPr>
                <a:defRPr/>
              </a:pPr>
              <a:t>2017.10.12.</a:t>
            </a:fld>
            <a:endParaRPr lang="hu-HU"/>
          </a:p>
        </p:txBody>
      </p:sp>
      <p:sp>
        <p:nvSpPr>
          <p:cNvPr id="3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4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D23122F-9EEC-46EC-A379-DC56D1046B79}" type="slidenum">
              <a:rPr lang="hu-HU" altLang="hu-HU"/>
              <a:pPr/>
              <a:t>‹#›</a:t>
            </a:fld>
            <a:endParaRPr lang="hu-HU" alt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4E5DEF-6E52-419D-9EBD-4309A7C0F829}" type="datetimeFigureOut">
              <a:rPr lang="hu-HU"/>
              <a:pPr>
                <a:defRPr/>
              </a:pPr>
              <a:t>2017.10.12.</a:t>
            </a:fld>
            <a:endParaRPr lang="hu-HU"/>
          </a:p>
        </p:txBody>
      </p:sp>
      <p:sp>
        <p:nvSpPr>
          <p:cNvPr id="6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204D9BF-F6EE-49EA-A4FD-4502A5411F82}" type="slidenum">
              <a:rPr lang="hu-HU" altLang="hu-HU"/>
              <a:pPr/>
              <a:t>‹#›</a:t>
            </a:fld>
            <a:endParaRPr lang="hu-HU" altLang="hu-H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hu-HU" noProof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AA5D6F-05EE-4569-8990-C3E8C8ADF3F0}" type="datetimeFigureOut">
              <a:rPr lang="hu-HU"/>
              <a:pPr>
                <a:defRPr/>
              </a:pPr>
              <a:t>2017.10.12.</a:t>
            </a:fld>
            <a:endParaRPr lang="hu-HU"/>
          </a:p>
        </p:txBody>
      </p:sp>
      <p:sp>
        <p:nvSpPr>
          <p:cNvPr id="6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7A8546F-47F6-4DB9-BDF3-A60F1A766C46}" type="slidenum">
              <a:rPr lang="hu-HU" altLang="hu-HU"/>
              <a:pPr/>
              <a:t>‹#›</a:t>
            </a:fld>
            <a:endParaRPr lang="hu-HU" altLang="hu-H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203C2B-91A4-4237-9C3A-FFDDDD6A2FA1}" type="datetimeFigureOut">
              <a:rPr lang="hu-HU"/>
              <a:pPr>
                <a:defRPr/>
              </a:pPr>
              <a:t>2017.10.12.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B877E5A-7685-4413-A112-A8E0FA46EE39}" type="slidenum">
              <a:rPr lang="hu-HU" altLang="hu-HU"/>
              <a:pPr/>
              <a:t>‹#›</a:t>
            </a:fld>
            <a:endParaRPr lang="hu-HU" alt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72F260-C5C3-440B-B983-DE43C40B88C9}" type="datetimeFigureOut">
              <a:rPr lang="hu-HU"/>
              <a:pPr>
                <a:defRPr/>
              </a:pPr>
              <a:t>2017.10.12.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CA755E-62FD-4B09-B4BE-38D9F4381DB8}" type="slidenum">
              <a:rPr lang="hu-HU" altLang="hu-HU"/>
              <a:pPr/>
              <a:t>‹#›</a:t>
            </a:fld>
            <a:endParaRPr lang="hu-HU" altLang="hu-H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Cím és tábláz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áblázat helye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hu-HU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1B11E6-4688-4099-8D9A-6579C8F5D46B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24235753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Cím hely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hu-HU"/>
              <a:t>Mintacím szerkesztése</a:t>
            </a:r>
          </a:p>
        </p:txBody>
      </p:sp>
      <p:sp>
        <p:nvSpPr>
          <p:cNvPr id="1027" name="Szöveg hely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hu-HU"/>
              <a:t>Mintaszöveg szerkesztése</a:t>
            </a:r>
          </a:p>
          <a:p>
            <a:pPr lvl="1"/>
            <a:r>
              <a:rPr lang="hu-HU" altLang="hu-HU"/>
              <a:t>Második szint</a:t>
            </a:r>
          </a:p>
          <a:p>
            <a:pPr lvl="2"/>
            <a:r>
              <a:rPr lang="hu-HU" altLang="hu-HU"/>
              <a:t>Harmadik szint</a:t>
            </a:r>
          </a:p>
          <a:p>
            <a:pPr lvl="3"/>
            <a:r>
              <a:rPr lang="hu-HU" altLang="hu-HU"/>
              <a:t>Negyedik szint</a:t>
            </a:r>
          </a:p>
          <a:p>
            <a:pPr lvl="4"/>
            <a:r>
              <a:rPr lang="hu-HU" alt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C09184F-7848-4069-89A5-6A48B7350476}" type="datetimeFigureOut">
              <a:rPr lang="hu-HU"/>
              <a:pPr>
                <a:defRPr/>
              </a:pPr>
              <a:t>2017.10.12.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fld id="{368BD834-0235-4B2F-9C19-CEC5066827FF}" type="slidenum">
              <a:rPr lang="hu-HU" altLang="hu-HU"/>
              <a:pPr/>
              <a:t>‹#›</a:t>
            </a:fld>
            <a:endParaRPr lang="hu-HU" alt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6.xml"/><Relationship Id="rId4" Type="http://schemas.openxmlformats.org/officeDocument/2006/relationships/chart" Target="../charts/char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10" Type="http://schemas.openxmlformats.org/officeDocument/2006/relationships/image" Target="../media/image14.png"/><Relationship Id="rId4" Type="http://schemas.openxmlformats.org/officeDocument/2006/relationships/image" Target="../media/image8.jpeg"/><Relationship Id="rId9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Cím 1"/>
          <p:cNvSpPr>
            <a:spLocks noGrp="1"/>
          </p:cNvSpPr>
          <p:nvPr>
            <p:ph type="ctrTitle"/>
          </p:nvPr>
        </p:nvSpPr>
        <p:spPr>
          <a:xfrm>
            <a:off x="280011" y="2073391"/>
            <a:ext cx="8353425" cy="1656184"/>
          </a:xfrm>
        </p:spPr>
        <p:txBody>
          <a:bodyPr/>
          <a:lstStyle/>
          <a:p>
            <a:pPr eaLnBrk="1" hangingPunct="1"/>
            <a:r>
              <a:rPr lang="hu-HU" altLang="hu-H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Kihívások a tojáságazat előtt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251520" y="3861048"/>
            <a:ext cx="8785225" cy="1728192"/>
          </a:xfrm>
        </p:spPr>
        <p:txBody>
          <a:bodyPr rtlCol="0">
            <a:noAutofit/>
          </a:bodyPr>
          <a:lstStyle/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  <a:defRPr/>
            </a:pPr>
            <a:r>
              <a:rPr lang="hu-HU" altLang="hu-HU" sz="36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Kele Attila </a:t>
            </a: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  <a:defRPr/>
            </a:pPr>
            <a:r>
              <a:rPr lang="hu-HU" altLang="hu-HU" sz="36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Magyar Tojóhibrid-tenyésztők és Tojástermelők Szövetsége </a:t>
            </a: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  <a:defRPr/>
            </a:pPr>
            <a:r>
              <a:rPr lang="hu-HU" altLang="hu-HU" sz="36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alelnök</a:t>
            </a:r>
          </a:p>
        </p:txBody>
      </p:sp>
      <p:pic>
        <p:nvPicPr>
          <p:cNvPr id="307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75463" y="0"/>
            <a:ext cx="2268537" cy="203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69" name="Picture 1" descr="M:\Molnár Györgyi\CÍMLISTÁK SZÖVETSÉGENKÉNT\FB aktivitás\tojás maga a csoda\vásárolt képek\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3203848" cy="212208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4" descr="New_TETRA-S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44760" y="823791"/>
            <a:ext cx="1290638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142875"/>
            <a:ext cx="9144000" cy="620713"/>
          </a:xfrm>
          <a:noFill/>
        </p:spPr>
        <p:txBody>
          <a:bodyPr/>
          <a:lstStyle/>
          <a:p>
            <a:pPr eaLnBrk="1" hangingPunct="1"/>
            <a:r>
              <a:rPr lang="hu-HU" altLang="hu-HU" sz="3000" b="1" dirty="0">
                <a:solidFill>
                  <a:schemeClr val="tx2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Jércetelepítés alakulása Magyarországon </a:t>
            </a:r>
            <a:r>
              <a:rPr lang="en-US" altLang="hu-HU" sz="3000" b="1" dirty="0">
                <a:solidFill>
                  <a:schemeClr val="tx2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(200</a:t>
            </a:r>
            <a:r>
              <a:rPr lang="hu-HU" altLang="hu-HU" sz="3000" b="1" dirty="0">
                <a:solidFill>
                  <a:schemeClr val="tx2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7</a:t>
            </a:r>
            <a:r>
              <a:rPr lang="en-US" altLang="hu-HU" sz="3000" b="1" dirty="0">
                <a:solidFill>
                  <a:schemeClr val="tx2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-20</a:t>
            </a:r>
            <a:r>
              <a:rPr lang="hu-HU" altLang="hu-HU" sz="3000" b="1" dirty="0">
                <a:solidFill>
                  <a:schemeClr val="tx2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17</a:t>
            </a:r>
            <a:r>
              <a:rPr lang="en-US" altLang="hu-HU" sz="3000" b="1" dirty="0">
                <a:solidFill>
                  <a:schemeClr val="tx2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)</a:t>
            </a:r>
          </a:p>
        </p:txBody>
      </p:sp>
      <p:sp>
        <p:nvSpPr>
          <p:cNvPr id="4100" name="Text Box 5"/>
          <p:cNvSpPr txBox="1">
            <a:spLocks noChangeArrowheads="1"/>
          </p:cNvSpPr>
          <p:nvPr/>
        </p:nvSpPr>
        <p:spPr bwMode="auto">
          <a:xfrm>
            <a:off x="0" y="6521450"/>
            <a:ext cx="432117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altLang="hu-HU" sz="1400" i="1" dirty="0">
                <a:latin typeface="Times New Roman" pitchFamily="18" charset="0"/>
                <a:cs typeface="Times New Roman" pitchFamily="18" charset="0"/>
              </a:rPr>
              <a:t>Forrás</a:t>
            </a:r>
            <a:r>
              <a:rPr lang="en-US" altLang="hu-HU" sz="1400" i="1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hu-HU" altLang="hu-HU" sz="1400" i="1" dirty="0">
                <a:latin typeface="Times New Roman" pitchFamily="18" charset="0"/>
                <a:cs typeface="Times New Roman" pitchFamily="18" charset="0"/>
              </a:rPr>
              <a:t>BTT</a:t>
            </a:r>
            <a:r>
              <a:rPr lang="en-US" altLang="hu-HU" sz="1400" i="1" dirty="0">
                <a:latin typeface="Times New Roman" pitchFamily="18" charset="0"/>
                <a:cs typeface="Times New Roman" pitchFamily="18" charset="0"/>
              </a:rPr>
              <a:t>, 201</a:t>
            </a:r>
            <a:r>
              <a:rPr lang="hu-HU" altLang="hu-HU" sz="1400" i="1" dirty="0">
                <a:latin typeface="Times New Roman" pitchFamily="18" charset="0"/>
                <a:cs typeface="Times New Roman" pitchFamily="18" charset="0"/>
              </a:rPr>
              <a:t>7</a:t>
            </a:r>
            <a:endParaRPr lang="en-US" altLang="hu-HU" sz="1400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00000000-0008-0000-0100-0000020000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5755228"/>
              </p:ext>
            </p:extLst>
          </p:nvPr>
        </p:nvGraphicFramePr>
        <p:xfrm>
          <a:off x="-80040" y="1055687"/>
          <a:ext cx="9215438" cy="56197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A40E06C-71E1-4667-AA62-5485E9DF48D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78DD81A2-B77D-4DB6-846B-ADB60C14C92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929E607E-BE2D-4B1A-984A-664C916F6F66}"/>
              </a:ext>
            </a:extLst>
          </p:cNvPr>
          <p:cNvSpPr txBox="1"/>
          <p:nvPr/>
        </p:nvSpPr>
        <p:spPr>
          <a:xfrm>
            <a:off x="3667" y="5957063"/>
            <a:ext cx="9144000" cy="707886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0"/>
                  <a:lumOff val="100000"/>
                </a:schemeClr>
              </a:gs>
              <a:gs pos="35000">
                <a:schemeClr val="accent3">
                  <a:lumMod val="0"/>
                  <a:lumOff val="100000"/>
                </a:schemeClr>
              </a:gs>
              <a:gs pos="100000">
                <a:schemeClr val="accent3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hu-HU" sz="2000" b="1" dirty="0"/>
              <a:t>Összes férőhely: 5.556.435 db		Vállalkozások száma: 492 db		Telephelyek száma: 547 db</a:t>
            </a:r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A65F5A6D-CA56-4D23-9A62-7BC13701C1D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40080596"/>
              </p:ext>
            </p:extLst>
          </p:nvPr>
        </p:nvGraphicFramePr>
        <p:xfrm>
          <a:off x="0" y="127254"/>
          <a:ext cx="9143999" cy="56706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683837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71767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79" name="Cím 1"/>
          <p:cNvSpPr txBox="1">
            <a:spLocks/>
          </p:cNvSpPr>
          <p:nvPr/>
        </p:nvSpPr>
        <p:spPr bwMode="auto">
          <a:xfrm>
            <a:off x="714375" y="857250"/>
            <a:ext cx="7929563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hu-HU" altLang="hu-HU" sz="4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172" name="Rectangle 3"/>
          <p:cNvSpPr>
            <a:spLocks noChangeArrowheads="1"/>
          </p:cNvSpPr>
          <p:nvPr/>
        </p:nvSpPr>
        <p:spPr bwMode="auto">
          <a:xfrm>
            <a:off x="1870868" y="139211"/>
            <a:ext cx="5616575" cy="115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hu-HU" altLang="hu-HU" sz="30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Étkezési tojás termelés alakulása Magyarországon </a:t>
            </a:r>
            <a:r>
              <a:rPr lang="en-US" altLang="hu-HU" sz="30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(200</a:t>
            </a:r>
            <a:r>
              <a:rPr lang="hu-HU" altLang="hu-HU" sz="30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7</a:t>
            </a:r>
            <a:r>
              <a:rPr lang="en-US" altLang="hu-HU" sz="30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-201</a:t>
            </a:r>
            <a:r>
              <a:rPr lang="hu-HU" altLang="hu-HU" sz="30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7</a:t>
            </a:r>
            <a:r>
              <a:rPr lang="en-US" altLang="hu-HU" sz="30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  <p:sp>
        <p:nvSpPr>
          <p:cNvPr id="24581" name="Text Box 5"/>
          <p:cNvSpPr txBox="1">
            <a:spLocks noChangeArrowheads="1"/>
          </p:cNvSpPr>
          <p:nvPr/>
        </p:nvSpPr>
        <p:spPr bwMode="auto">
          <a:xfrm>
            <a:off x="0" y="6521450"/>
            <a:ext cx="432117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altLang="hu-HU" sz="1400" i="1" dirty="0">
                <a:latin typeface="Times New Roman" pitchFamily="18" charset="0"/>
                <a:cs typeface="Times New Roman" pitchFamily="18" charset="0"/>
              </a:rPr>
              <a:t>Forrás</a:t>
            </a:r>
            <a:r>
              <a:rPr lang="en-US" altLang="hu-HU" sz="1400" i="1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hu-HU" altLang="hu-HU" sz="1400" i="1" dirty="0">
                <a:latin typeface="Times New Roman" pitchFamily="18" charset="0"/>
                <a:cs typeface="Times New Roman" pitchFamily="18" charset="0"/>
              </a:rPr>
              <a:t>BTT</a:t>
            </a:r>
            <a:r>
              <a:rPr lang="en-US" altLang="hu-HU" sz="1400" i="1" dirty="0">
                <a:latin typeface="Times New Roman" pitchFamily="18" charset="0"/>
                <a:cs typeface="Times New Roman" pitchFamily="18" charset="0"/>
              </a:rPr>
              <a:t>, 201</a:t>
            </a:r>
            <a:r>
              <a:rPr lang="hu-HU" altLang="hu-HU" sz="1400" i="1" dirty="0">
                <a:latin typeface="Times New Roman" pitchFamily="18" charset="0"/>
                <a:cs typeface="Times New Roman" pitchFamily="18" charset="0"/>
              </a:rPr>
              <a:t>7</a:t>
            </a:r>
            <a:endParaRPr lang="en-US" altLang="hu-HU" sz="1400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458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40636" y="0"/>
            <a:ext cx="1503364" cy="1346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00000000-0008-0000-0200-0000020000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4500403"/>
              </p:ext>
            </p:extLst>
          </p:nvPr>
        </p:nvGraphicFramePr>
        <p:xfrm>
          <a:off x="0" y="1093342"/>
          <a:ext cx="9215438" cy="56197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720850" cy="1225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5" name="Rectangle 3"/>
          <p:cNvSpPr>
            <a:spLocks noGrp="1" noChangeArrowheads="1"/>
          </p:cNvSpPr>
          <p:nvPr>
            <p:ph type="title"/>
          </p:nvPr>
        </p:nvSpPr>
        <p:spPr>
          <a:xfrm>
            <a:off x="1720850" y="260350"/>
            <a:ext cx="7423150" cy="620713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hu-HU" altLang="hu-HU" sz="2800" b="1" dirty="0">
                <a:solidFill>
                  <a:schemeClr val="tx2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Tojásfogyasztás alakulása Magyarországon</a:t>
            </a:r>
            <a:r>
              <a:rPr lang="en-US" altLang="hu-HU" sz="2800" b="1" dirty="0">
                <a:solidFill>
                  <a:schemeClr val="tx2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(</a:t>
            </a:r>
            <a:r>
              <a:rPr lang="hu-HU" altLang="hu-HU" sz="2800" b="1" dirty="0">
                <a:solidFill>
                  <a:schemeClr val="tx2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20</a:t>
            </a:r>
            <a:r>
              <a:rPr lang="en-US" altLang="hu-HU" sz="2800" b="1" dirty="0">
                <a:solidFill>
                  <a:schemeClr val="tx2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0</a:t>
            </a:r>
            <a:r>
              <a:rPr lang="hu-HU" altLang="hu-HU" sz="2800" b="1" dirty="0">
                <a:solidFill>
                  <a:schemeClr val="tx2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5</a:t>
            </a:r>
            <a:r>
              <a:rPr lang="en-US" altLang="hu-HU" sz="2800" b="1" dirty="0">
                <a:solidFill>
                  <a:schemeClr val="tx2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-20</a:t>
            </a:r>
            <a:r>
              <a:rPr lang="hu-HU" altLang="hu-HU" sz="2800" b="1" dirty="0">
                <a:solidFill>
                  <a:schemeClr val="tx2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15</a:t>
            </a:r>
            <a:r>
              <a:rPr lang="en-US" altLang="hu-HU" sz="2800" b="1" dirty="0">
                <a:solidFill>
                  <a:schemeClr val="tx2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)</a:t>
            </a:r>
          </a:p>
        </p:txBody>
      </p:sp>
      <p:sp>
        <p:nvSpPr>
          <p:cNvPr id="25604" name="Text Box 4"/>
          <p:cNvSpPr txBox="1">
            <a:spLocks noChangeArrowheads="1"/>
          </p:cNvSpPr>
          <p:nvPr/>
        </p:nvSpPr>
        <p:spPr bwMode="auto">
          <a:xfrm>
            <a:off x="0" y="6521450"/>
            <a:ext cx="651668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hu-HU" altLang="hu-HU" sz="1400" i="1" dirty="0">
                <a:latin typeface="Times New Roman" pitchFamily="18" charset="0"/>
                <a:cs typeface="Times New Roman" pitchFamily="18" charset="0"/>
              </a:rPr>
              <a:t>Forrás</a:t>
            </a:r>
            <a:r>
              <a:rPr lang="en-US" altLang="hu-HU" sz="1400" i="1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hu-HU" altLang="hu-HU" sz="1400" i="1" dirty="0">
                <a:latin typeface="Times New Roman" pitchFamily="18" charset="0"/>
                <a:cs typeface="Times New Roman" pitchFamily="18" charset="0"/>
              </a:rPr>
              <a:t>KSH</a:t>
            </a:r>
            <a:r>
              <a:rPr lang="en-US" altLang="hu-HU" sz="1400" i="1" dirty="0">
                <a:latin typeface="Times New Roman" pitchFamily="18" charset="0"/>
                <a:cs typeface="Times New Roman" pitchFamily="18" charset="0"/>
              </a:rPr>
              <a:t>, 20</a:t>
            </a:r>
            <a:r>
              <a:rPr lang="hu-HU" altLang="hu-HU" sz="1400" i="1" dirty="0">
                <a:latin typeface="Times New Roman" pitchFamily="18" charset="0"/>
                <a:cs typeface="Times New Roman" pitchFamily="18" charset="0"/>
              </a:rPr>
              <a:t>17</a:t>
            </a:r>
            <a:endParaRPr lang="en-US" altLang="hu-HU" sz="1400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Diagram 5"/>
          <p:cNvGraphicFramePr>
            <a:graphicFrameLocks noGrp="1"/>
          </p:cNvGraphicFramePr>
          <p:nvPr/>
        </p:nvGraphicFramePr>
        <p:xfrm>
          <a:off x="0" y="836713"/>
          <a:ext cx="9036496" cy="54726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Diagram 7"/>
          <p:cNvGraphicFramePr>
            <a:graphicFrameLocks noGrp="1"/>
          </p:cNvGraphicFramePr>
          <p:nvPr/>
        </p:nvGraphicFramePr>
        <p:xfrm>
          <a:off x="0" y="908720"/>
          <a:ext cx="9204614" cy="56110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00000000-0008-0000-0300-0000020000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3488355"/>
              </p:ext>
            </p:extLst>
          </p:nvPr>
        </p:nvGraphicFramePr>
        <p:xfrm>
          <a:off x="0" y="1067795"/>
          <a:ext cx="9204614" cy="56110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0" y="0"/>
            <a:ext cx="6876256" cy="1529408"/>
          </a:xfrm>
        </p:spPr>
        <p:txBody>
          <a:bodyPr/>
          <a:lstStyle/>
          <a:p>
            <a:r>
              <a:rPr lang="hu-HU" altLang="hu-HU" sz="40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Tojás árának változása </a:t>
            </a:r>
            <a:br>
              <a:rPr lang="hu-HU" altLang="hu-HU" sz="40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hu-HU" altLang="hu-HU" sz="36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(2015-2017)</a:t>
            </a:r>
            <a:endParaRPr lang="hu-H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64288" y="0"/>
            <a:ext cx="1979712" cy="17732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7" name="Tartalom helye 6">
            <a:extLst>
              <a:ext uri="{FF2B5EF4-FFF2-40B4-BE49-F238E27FC236}">
                <a16:creationId xmlns:a16="http://schemas.microsoft.com/office/drawing/2014/main" id="{19773078-6771-44B0-96FC-9141DA9D4C1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40718603"/>
              </p:ext>
            </p:extLst>
          </p:nvPr>
        </p:nvGraphicFramePr>
        <p:xfrm>
          <a:off x="0" y="1772816"/>
          <a:ext cx="9144000" cy="50851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1D6A81D-7F49-4CB2-9481-3668BBD099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792088"/>
          </a:xfrm>
        </p:spPr>
        <p:txBody>
          <a:bodyPr/>
          <a:lstStyle/>
          <a:p>
            <a:r>
              <a:rPr lang="hu-HU" sz="40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AKI tojásforgalmi felmérés  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FE327797-9530-4E9D-858F-9D50DE2CC6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124744"/>
            <a:ext cx="9144000" cy="4525963"/>
          </a:xfrm>
        </p:spPr>
        <p:txBody>
          <a:bodyPr/>
          <a:lstStyle/>
          <a:p>
            <a:pPr lvl="0"/>
            <a:r>
              <a:rPr lang="hu-HU" sz="3000" dirty="0">
                <a:solidFill>
                  <a:schemeClr val="tx2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2016. decemberében, 202 kiskereskedelmi egységben  996 tétel: </a:t>
            </a:r>
            <a:r>
              <a:rPr lang="hu-HU" sz="3000" b="1" dirty="0">
                <a:solidFill>
                  <a:schemeClr val="tx2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593 333 db tojás</a:t>
            </a:r>
          </a:p>
          <a:p>
            <a:pPr lvl="0"/>
            <a:r>
              <a:rPr lang="hu-HU" sz="3000" b="1" dirty="0">
                <a:solidFill>
                  <a:schemeClr val="tx2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import tojás aránya 37,9 %: </a:t>
            </a:r>
            <a:r>
              <a:rPr lang="hu-HU" sz="3000" dirty="0">
                <a:solidFill>
                  <a:schemeClr val="tx2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(</a:t>
            </a:r>
            <a:r>
              <a:rPr lang="hu-HU" sz="3000" dirty="0" err="1">
                <a:solidFill>
                  <a:schemeClr val="tx2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Interspar</a:t>
            </a:r>
            <a:r>
              <a:rPr lang="hu-HU" sz="3000" dirty="0">
                <a:solidFill>
                  <a:schemeClr val="tx2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59 %,  Auchan 49 %, Spar, Tesco 48 %) </a:t>
            </a:r>
            <a:r>
              <a:rPr lang="hu-HU" sz="2800" dirty="0">
                <a:solidFill>
                  <a:schemeClr val="tx2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(Coop 9 % Reál 4 %). Penny, </a:t>
            </a:r>
            <a:r>
              <a:rPr lang="hu-HU" sz="2800" dirty="0" err="1">
                <a:solidFill>
                  <a:schemeClr val="tx2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Aldi</a:t>
            </a:r>
            <a:r>
              <a:rPr lang="hu-HU" sz="2800" dirty="0">
                <a:solidFill>
                  <a:schemeClr val="tx2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, </a:t>
            </a:r>
            <a:r>
              <a:rPr lang="hu-HU" sz="2800" dirty="0" err="1">
                <a:solidFill>
                  <a:schemeClr val="tx2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Lidl</a:t>
            </a:r>
            <a:r>
              <a:rPr lang="hu-HU" sz="2800" dirty="0">
                <a:solidFill>
                  <a:schemeClr val="tx2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vizsgált áruházaiban nem forgalmaztak importból származó tojást a megfigyelt időszakban</a:t>
            </a:r>
            <a:r>
              <a:rPr lang="hu-HU" sz="3000" dirty="0">
                <a:solidFill>
                  <a:schemeClr val="tx2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. </a:t>
            </a:r>
          </a:p>
          <a:p>
            <a:r>
              <a:rPr lang="hu-HU" sz="3000" b="1" dirty="0">
                <a:solidFill>
                  <a:schemeClr val="tx2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Hazai tojás átlagosan 45,7 Ft/db, az import tojás fogyasztói ára 35,5 Ft/db </a:t>
            </a:r>
            <a:r>
              <a:rPr lang="hu-HU" sz="3000" dirty="0">
                <a:solidFill>
                  <a:schemeClr val="tx2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(-21 %)</a:t>
            </a:r>
          </a:p>
          <a:p>
            <a:r>
              <a:rPr lang="hu-HU" sz="3000" dirty="0">
                <a:solidFill>
                  <a:schemeClr val="tx2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Árak feltüntetése: a kg-os ár a tojások </a:t>
            </a:r>
            <a:r>
              <a:rPr lang="hu-HU" sz="3000" b="1" dirty="0">
                <a:solidFill>
                  <a:schemeClr val="tx2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4,7 %</a:t>
            </a:r>
            <a:r>
              <a:rPr lang="hu-HU" sz="3000" dirty="0">
                <a:solidFill>
                  <a:schemeClr val="tx2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-</a:t>
            </a:r>
            <a:r>
              <a:rPr lang="hu-HU" sz="3000" dirty="0" err="1">
                <a:solidFill>
                  <a:schemeClr val="tx2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nál</a:t>
            </a:r>
            <a:r>
              <a:rPr lang="hu-HU" sz="3000" dirty="0">
                <a:solidFill>
                  <a:schemeClr val="tx2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hiányzott. A kg-os ár kiszámítása során tapasztalt hibák: alulárazás (4,8 %), felülárazás (23,5 %). A kilogrammos ár méretének jelölése  </a:t>
            </a:r>
            <a:r>
              <a:rPr lang="hu-HU" sz="3000" b="1" dirty="0">
                <a:solidFill>
                  <a:schemeClr val="tx2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76,5 %-ban volt megfelelő</a:t>
            </a:r>
            <a:r>
              <a:rPr lang="hu-HU" sz="3000" dirty="0">
                <a:solidFill>
                  <a:schemeClr val="tx2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.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6152888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AD47F847-14B9-45CB-B591-02F2A54183D6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88913"/>
            <a:ext cx="9144000" cy="719137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r>
              <a:rPr lang="hu-HU" sz="3000" b="1">
                <a:solidFill>
                  <a:srgbClr val="012A75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Hogyan alakul a magyar tojás preferenciája? </a:t>
            </a:r>
            <a:endParaRPr lang="hu-HU" sz="3000" dirty="0">
              <a:latin typeface="Comic Sans MS" pitchFamily="66" charset="0"/>
            </a:endParaRPr>
          </a:p>
        </p:txBody>
      </p:sp>
      <p:sp>
        <p:nvSpPr>
          <p:cNvPr id="3" name="Text Box 4">
            <a:extLst>
              <a:ext uri="{FF2B5EF4-FFF2-40B4-BE49-F238E27FC236}">
                <a16:creationId xmlns:a16="http://schemas.microsoft.com/office/drawing/2014/main" id="{3950FE57-465C-45CF-BE02-FFDD48085D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1268413"/>
            <a:ext cx="8064500" cy="754053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just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hu-HU" sz="1900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Két tulajdonságaiban megegyező baromfikészítmény közül hajlandó lenne-e a </a:t>
            </a:r>
            <a:r>
              <a:rPr lang="hu-HU" sz="24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magyart </a:t>
            </a:r>
            <a:r>
              <a:rPr lang="hu-HU" sz="1900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megvásárolni </a:t>
            </a:r>
            <a:r>
              <a:rPr lang="hu-HU" sz="24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az importtal szemben</a:t>
            </a:r>
            <a:r>
              <a:rPr lang="hu-HU" sz="1900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…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719A62F2-B25D-437F-B29C-E5E86D8230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650" y="2349500"/>
            <a:ext cx="5256213" cy="720725"/>
          </a:xfrm>
          <a:prstGeom prst="rect">
            <a:avLst/>
          </a:prstGeom>
          <a:solidFill>
            <a:srgbClr val="FF6600"/>
          </a:solidFill>
          <a:ln w="9525">
            <a:noFill/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hu-HU" sz="21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…</a:t>
            </a:r>
            <a:r>
              <a:rPr lang="hu-HU" sz="21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AZONOS FOGYASZTÓI ÁR</a:t>
            </a:r>
            <a:r>
              <a:rPr lang="hu-HU" sz="21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esetén?</a:t>
            </a:r>
            <a:r>
              <a:rPr lang="hu-HU" sz="24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</a:rPr>
              <a:t> </a:t>
            </a:r>
            <a:endParaRPr lang="hu-HU" sz="2800" dirty="0">
              <a:solidFill>
                <a:srgbClr val="FFFFFF"/>
              </a:solidFill>
              <a:latin typeface="Trebuchet MS" pitchFamily="34" charset="0"/>
            </a:endParaRPr>
          </a:p>
        </p:txBody>
      </p:sp>
      <p:sp>
        <p:nvSpPr>
          <p:cNvPr id="5" name="AutoShape 6">
            <a:extLst>
              <a:ext uri="{FF2B5EF4-FFF2-40B4-BE49-F238E27FC236}">
                <a16:creationId xmlns:a16="http://schemas.microsoft.com/office/drawing/2014/main" id="{ECD79EC0-EFF1-4E1C-84BD-280171B32F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00788" y="2565400"/>
            <a:ext cx="576262" cy="360363"/>
          </a:xfrm>
          <a:prstGeom prst="rightArrow">
            <a:avLst>
              <a:gd name="adj1" fmla="val 50000"/>
              <a:gd name="adj2" fmla="val 39978"/>
            </a:avLst>
          </a:prstGeom>
          <a:solidFill>
            <a:srgbClr val="FF3300"/>
          </a:solidFill>
          <a:ln w="9525">
            <a:noFill/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hu-HU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AutoShape 7">
            <a:extLst>
              <a:ext uri="{FF2B5EF4-FFF2-40B4-BE49-F238E27FC236}">
                <a16:creationId xmlns:a16="http://schemas.microsoft.com/office/drawing/2014/main" id="{8325EB91-139E-4406-80A6-2C26E6F058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64388" y="2349500"/>
            <a:ext cx="1368425" cy="720725"/>
          </a:xfrm>
          <a:prstGeom prst="bevel">
            <a:avLst>
              <a:gd name="adj" fmla="val 12500"/>
            </a:avLst>
          </a:prstGeom>
          <a:gradFill rotWithShape="1">
            <a:gsLst>
              <a:gs pos="0">
                <a:srgbClr val="FF0000">
                  <a:gamma/>
                  <a:shade val="46275"/>
                  <a:invGamma/>
                </a:srgbClr>
              </a:gs>
              <a:gs pos="50000">
                <a:srgbClr val="FF0000"/>
              </a:gs>
              <a:gs pos="100000">
                <a:srgbClr val="FF0000">
                  <a:gamma/>
                  <a:shade val="46275"/>
                  <a:invGamma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>
            <a:reflection blurRad="6350" stA="50000" endA="300" endPos="55000" dir="5400000" sy="-100000" algn="bl" rotWithShape="0"/>
          </a:effec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hu-HU" sz="2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92</a:t>
            </a:r>
            <a:r>
              <a:rPr lang="hu-HU" sz="2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  <a:ea typeface="ＭＳ Ｐゴシック" pitchFamily="-124" charset="-128"/>
              </a:rPr>
              <a:t>%</a:t>
            </a:r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id="{F0AC3D4C-8797-4270-BB07-848AB2B7F7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650" y="3789363"/>
            <a:ext cx="5256213" cy="720725"/>
          </a:xfrm>
          <a:prstGeom prst="rect">
            <a:avLst/>
          </a:prstGeom>
          <a:solidFill>
            <a:srgbClr val="FF6600"/>
          </a:solidFill>
          <a:ln w="9525">
            <a:noFill/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hu-HU" sz="21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…ha a magyar termék </a:t>
            </a:r>
            <a:r>
              <a:rPr lang="hu-HU" sz="21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TÖBBE KERÜLNE?</a:t>
            </a:r>
            <a:r>
              <a:rPr lang="hu-HU" sz="24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</a:rPr>
              <a:t> </a:t>
            </a:r>
            <a:endParaRPr lang="hu-HU" sz="2800" dirty="0">
              <a:solidFill>
                <a:srgbClr val="FFFFFF"/>
              </a:solidFill>
              <a:latin typeface="Trebuchet MS" pitchFamily="34" charset="0"/>
            </a:endParaRPr>
          </a:p>
        </p:txBody>
      </p:sp>
      <p:sp>
        <p:nvSpPr>
          <p:cNvPr id="8" name="AutoShape 9">
            <a:extLst>
              <a:ext uri="{FF2B5EF4-FFF2-40B4-BE49-F238E27FC236}">
                <a16:creationId xmlns:a16="http://schemas.microsoft.com/office/drawing/2014/main" id="{438AE47B-A3C9-496D-A3D9-C593D00A59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00788" y="4005263"/>
            <a:ext cx="576262" cy="360362"/>
          </a:xfrm>
          <a:prstGeom prst="rightArrow">
            <a:avLst>
              <a:gd name="adj1" fmla="val 50000"/>
              <a:gd name="adj2" fmla="val 39978"/>
            </a:avLst>
          </a:prstGeom>
          <a:solidFill>
            <a:srgbClr val="FF3300"/>
          </a:solidFill>
          <a:ln w="9525">
            <a:noFill/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hu-HU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AutoShape 10">
            <a:extLst>
              <a:ext uri="{FF2B5EF4-FFF2-40B4-BE49-F238E27FC236}">
                <a16:creationId xmlns:a16="http://schemas.microsoft.com/office/drawing/2014/main" id="{5E62D106-C8E4-47A8-9153-9BBD58F9F2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64388" y="3789363"/>
            <a:ext cx="1368425" cy="720725"/>
          </a:xfrm>
          <a:prstGeom prst="bevel">
            <a:avLst>
              <a:gd name="adj" fmla="val 12500"/>
            </a:avLst>
          </a:prstGeom>
          <a:gradFill rotWithShape="1">
            <a:gsLst>
              <a:gs pos="0">
                <a:srgbClr val="FF0000">
                  <a:gamma/>
                  <a:shade val="46275"/>
                  <a:invGamma/>
                </a:srgbClr>
              </a:gs>
              <a:gs pos="50000">
                <a:srgbClr val="FF0000"/>
              </a:gs>
              <a:gs pos="100000">
                <a:srgbClr val="FF0000">
                  <a:gamma/>
                  <a:shade val="46275"/>
                  <a:invGamma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>
            <a:reflection blurRad="6350" stA="50000" endA="300" endPos="55000" dir="5400000" sy="-100000" algn="bl" rotWithShape="0"/>
          </a:effec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hu-HU" sz="2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50</a:t>
            </a:r>
            <a:r>
              <a:rPr lang="hu-HU" sz="2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  <a:ea typeface="ＭＳ Ｐゴシック" pitchFamily="-124" charset="-128"/>
              </a:rPr>
              <a:t>%</a:t>
            </a:r>
          </a:p>
        </p:txBody>
      </p:sp>
      <p:sp>
        <p:nvSpPr>
          <p:cNvPr id="10" name="Rectangle 11">
            <a:extLst>
              <a:ext uri="{FF2B5EF4-FFF2-40B4-BE49-F238E27FC236}">
                <a16:creationId xmlns:a16="http://schemas.microsoft.com/office/drawing/2014/main" id="{93D2C448-68E4-4D0A-99A1-EF56EE7675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650" y="5084763"/>
            <a:ext cx="5256213" cy="1223962"/>
          </a:xfrm>
          <a:prstGeom prst="rect">
            <a:avLst/>
          </a:prstGeom>
          <a:solidFill>
            <a:srgbClr val="FF6600"/>
          </a:solidFill>
          <a:ln w="9525">
            <a:noFill/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hu-HU" sz="21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…ha a magyar termék </a:t>
            </a:r>
            <a:r>
              <a:rPr lang="hu-HU" sz="21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TÖBBE KERÜLNE</a:t>
            </a:r>
            <a:r>
              <a:rPr lang="hu-HU" sz="21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,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hu-HU" sz="21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de a terméken </a:t>
            </a:r>
            <a:r>
              <a:rPr lang="hu-HU" sz="21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VÉDJEGY </a:t>
            </a:r>
            <a:r>
              <a:rPr lang="hu-HU" sz="21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tanúsítaná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hu-HU" sz="21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a magyar származást?</a:t>
            </a:r>
          </a:p>
        </p:txBody>
      </p:sp>
      <p:sp>
        <p:nvSpPr>
          <p:cNvPr id="11" name="AutoShape 12">
            <a:extLst>
              <a:ext uri="{FF2B5EF4-FFF2-40B4-BE49-F238E27FC236}">
                <a16:creationId xmlns:a16="http://schemas.microsoft.com/office/drawing/2014/main" id="{B464871F-0E56-429C-8975-3999B2D84C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00788" y="5516563"/>
            <a:ext cx="576262" cy="360362"/>
          </a:xfrm>
          <a:prstGeom prst="rightArrow">
            <a:avLst>
              <a:gd name="adj1" fmla="val 50000"/>
              <a:gd name="adj2" fmla="val 39978"/>
            </a:avLst>
          </a:prstGeom>
          <a:solidFill>
            <a:srgbClr val="FF3300"/>
          </a:solidFill>
          <a:ln w="9525">
            <a:noFill/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hu-HU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AutoShape 16">
            <a:extLst>
              <a:ext uri="{FF2B5EF4-FFF2-40B4-BE49-F238E27FC236}">
                <a16:creationId xmlns:a16="http://schemas.microsoft.com/office/drawing/2014/main" id="{0A22689A-2028-4AB9-ACA4-9D0C9A6A82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43750" y="5357813"/>
            <a:ext cx="1368425" cy="720725"/>
          </a:xfrm>
          <a:prstGeom prst="bevel">
            <a:avLst>
              <a:gd name="adj" fmla="val 12500"/>
            </a:avLst>
          </a:prstGeom>
          <a:gradFill rotWithShape="1">
            <a:gsLst>
              <a:gs pos="0">
                <a:srgbClr val="FF0000">
                  <a:gamma/>
                  <a:shade val="46275"/>
                  <a:invGamma/>
                </a:srgbClr>
              </a:gs>
              <a:gs pos="50000">
                <a:srgbClr val="FF0000"/>
              </a:gs>
              <a:gs pos="100000">
                <a:srgbClr val="FF0000">
                  <a:gamma/>
                  <a:shade val="46275"/>
                  <a:invGamma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>
            <a:reflection blurRad="6350" stA="50000" endA="300" endPos="55000" dir="5400000" sy="-100000" algn="bl" rotWithShape="0"/>
          </a:effec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hu-HU" sz="2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43%</a:t>
            </a:r>
            <a:endParaRPr lang="hu-HU" sz="2800" b="1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anose="030F0702030302020204" pitchFamily="66" charset="0"/>
              <a:ea typeface="ＭＳ Ｐゴシック" pitchFamily="-124" charset="-128"/>
            </a:endParaRPr>
          </a:p>
        </p:txBody>
      </p:sp>
      <p:sp>
        <p:nvSpPr>
          <p:cNvPr id="13" name="Text Box 9">
            <a:extLst>
              <a:ext uri="{FF2B5EF4-FFF2-40B4-BE49-F238E27FC236}">
                <a16:creationId xmlns:a16="http://schemas.microsoft.com/office/drawing/2014/main" id="{A0DD14E8-CF8E-4F7B-8FB2-0E1806E0E6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7650" y="6559761"/>
            <a:ext cx="381635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hu-HU" sz="12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(</a:t>
            </a:r>
            <a:r>
              <a:rPr lang="hu-HU" sz="1200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Forrás:</a:t>
            </a:r>
            <a:r>
              <a:rPr lang="hu-HU" sz="12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Szakály és munkatársai, 2015)</a:t>
            </a:r>
            <a:endParaRPr lang="en-GB" sz="1200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</p:txBody>
      </p:sp>
      <p:sp>
        <p:nvSpPr>
          <p:cNvPr id="14" name="Felfelé-lefelé nyíl 2">
            <a:extLst>
              <a:ext uri="{FF2B5EF4-FFF2-40B4-BE49-F238E27FC236}">
                <a16:creationId xmlns:a16="http://schemas.microsoft.com/office/drawing/2014/main" id="{72B2BD65-FA42-43FE-B7E3-C763612C0990}"/>
              </a:ext>
            </a:extLst>
          </p:cNvPr>
          <p:cNvSpPr/>
          <p:nvPr/>
        </p:nvSpPr>
        <p:spPr>
          <a:xfrm>
            <a:off x="7668580" y="4654033"/>
            <a:ext cx="359804" cy="632669"/>
          </a:xfrm>
          <a:prstGeom prst="upDownArrow">
            <a:avLst/>
          </a:prstGeom>
          <a:solidFill>
            <a:srgbClr val="CC660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>
              <a:solidFill>
                <a:prstClr val="white"/>
              </a:solidFill>
            </a:endParaRPr>
          </a:p>
        </p:txBody>
      </p:sp>
      <p:sp>
        <p:nvSpPr>
          <p:cNvPr id="15" name="Szövegdoboz 14">
            <a:extLst>
              <a:ext uri="{FF2B5EF4-FFF2-40B4-BE49-F238E27FC236}">
                <a16:creationId xmlns:a16="http://schemas.microsoft.com/office/drawing/2014/main" id="{19485B87-E928-4D1B-BE8A-CBD1C0675263}"/>
              </a:ext>
            </a:extLst>
          </p:cNvPr>
          <p:cNvSpPr txBox="1"/>
          <p:nvPr/>
        </p:nvSpPr>
        <p:spPr>
          <a:xfrm>
            <a:off x="8028384" y="4797817"/>
            <a:ext cx="7203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-7%</a:t>
            </a:r>
          </a:p>
        </p:txBody>
      </p:sp>
      <p:sp>
        <p:nvSpPr>
          <p:cNvPr id="16" name="Szövegdoboz 15">
            <a:extLst>
              <a:ext uri="{FF2B5EF4-FFF2-40B4-BE49-F238E27FC236}">
                <a16:creationId xmlns:a16="http://schemas.microsoft.com/office/drawing/2014/main" id="{AE9D0DF1-989E-4E6F-A4DC-124BDDC96A3F}"/>
              </a:ext>
            </a:extLst>
          </p:cNvPr>
          <p:cNvSpPr txBox="1"/>
          <p:nvPr/>
        </p:nvSpPr>
        <p:spPr>
          <a:xfrm>
            <a:off x="6103125" y="4640371"/>
            <a:ext cx="15478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Ez a probléma!</a:t>
            </a:r>
          </a:p>
        </p:txBody>
      </p:sp>
      <p:pic>
        <p:nvPicPr>
          <p:cNvPr id="17" name="Picture 2" descr="http://www.zetapress.hu/wp-content/uploads/2013/10/Koron%C3%A1s-toj%C3%A1s.jpg">
            <a:extLst>
              <a:ext uri="{FF2B5EF4-FFF2-40B4-BE49-F238E27FC236}">
                <a16:creationId xmlns:a16="http://schemas.microsoft.com/office/drawing/2014/main" id="{FD325CC7-3C3C-44AE-8F1E-7585CB72B3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5898954"/>
            <a:ext cx="966741" cy="819542"/>
          </a:xfrm>
          <a:prstGeom prst="rect">
            <a:avLst/>
          </a:prstGeom>
          <a:noFill/>
          <a:ln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8567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4" grpId="0" animBg="1"/>
      <p:bldP spid="15" grpId="0"/>
      <p:bldP spid="1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>
            <a:extLst>
              <a:ext uri="{FF2B5EF4-FFF2-40B4-BE49-F238E27FC236}">
                <a16:creationId xmlns:a16="http://schemas.microsoft.com/office/drawing/2014/main" id="{082CCAF8-168C-460A-A413-14EE2875D6CB}"/>
              </a:ext>
            </a:extLst>
          </p:cNvPr>
          <p:cNvSpPr/>
          <p:nvPr/>
        </p:nvSpPr>
        <p:spPr>
          <a:xfrm>
            <a:off x="539552" y="404664"/>
            <a:ext cx="797154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altLang="hu-HU" sz="3200" b="1" dirty="0">
                <a:solidFill>
                  <a:schemeClr val="tx2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A „Koronás tojás” védjegy a leghitelesebb </a:t>
            </a:r>
          </a:p>
        </p:txBody>
      </p:sp>
      <p:pic>
        <p:nvPicPr>
          <p:cNvPr id="3" name="Picture 2" descr="http://csurgoigazda.hu/sites/default/files/hir-kepek/koronastojas.jpg">
            <a:extLst>
              <a:ext uri="{FF2B5EF4-FFF2-40B4-BE49-F238E27FC236}">
                <a16:creationId xmlns:a16="http://schemas.microsoft.com/office/drawing/2014/main" id="{43F246C4-82A2-4A2D-AA93-1D9C6CA9A0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7693" y="1068001"/>
            <a:ext cx="3728614" cy="3162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zövegdoboz 3">
            <a:extLst>
              <a:ext uri="{FF2B5EF4-FFF2-40B4-BE49-F238E27FC236}">
                <a16:creationId xmlns:a16="http://schemas.microsoft.com/office/drawing/2014/main" id="{670E1DFC-FD44-45B9-B055-C293E3A62250}"/>
              </a:ext>
            </a:extLst>
          </p:cNvPr>
          <p:cNvSpPr txBox="1"/>
          <p:nvPr/>
        </p:nvSpPr>
        <p:spPr>
          <a:xfrm>
            <a:off x="2574032" y="6396335"/>
            <a:ext cx="39959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(</a:t>
            </a:r>
            <a:r>
              <a:rPr lang="hu-HU" sz="1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Forrás</a:t>
            </a:r>
            <a:r>
              <a:rPr lang="hu-HU" sz="1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: Szakály és munkatársai, 2015</a:t>
            </a:r>
            <a:r>
              <a:rPr lang="en-US" sz="1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.</a:t>
            </a:r>
            <a:r>
              <a:rPr lang="hu-HU" sz="1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)</a:t>
            </a:r>
          </a:p>
        </p:txBody>
      </p:sp>
      <p:pic>
        <p:nvPicPr>
          <p:cNvPr id="5" name="Picture 5" descr="emblema_kaf">
            <a:extLst>
              <a:ext uri="{FF2B5EF4-FFF2-40B4-BE49-F238E27FC236}">
                <a16:creationId xmlns:a16="http://schemas.microsoft.com/office/drawing/2014/main" id="{6AC6DAFB-C3AD-4DEB-906E-F78C153A28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812" y="1434106"/>
            <a:ext cx="1381689" cy="1381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0" descr="http://www.nlcafe.hu/data/cikk/8/70233/3.jpg">
            <a:extLst>
              <a:ext uri="{FF2B5EF4-FFF2-40B4-BE49-F238E27FC236}">
                <a16:creationId xmlns:a16="http://schemas.microsoft.com/office/drawing/2014/main" id="{F641120D-A07D-4A1A-9CF9-7D7189E17C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807" y="3466438"/>
            <a:ext cx="1629700" cy="1160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6" descr="kivalomagyar_elelmiszer">
            <a:extLst>
              <a:ext uri="{FF2B5EF4-FFF2-40B4-BE49-F238E27FC236}">
                <a16:creationId xmlns:a16="http://schemas.microsoft.com/office/drawing/2014/main" id="{81383C78-D769-43ED-9B3B-7F9977667B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3240" y="4961453"/>
            <a:ext cx="1318468" cy="1318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5" descr="magyar_termek">
            <a:extLst>
              <a:ext uri="{FF2B5EF4-FFF2-40B4-BE49-F238E27FC236}">
                <a16:creationId xmlns:a16="http://schemas.microsoft.com/office/drawing/2014/main" id="{45D5D9C1-6C49-4DF2-B0B1-CA7CF226A5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7134" y="4853435"/>
            <a:ext cx="1360255" cy="142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 descr="http://www.szermgrt.hu/uploads/ckfinder/userfiles/images/KMS-HU-SZINES_png.png">
            <a:extLst>
              <a:ext uri="{FF2B5EF4-FFF2-40B4-BE49-F238E27FC236}">
                <a16:creationId xmlns:a16="http://schemas.microsoft.com/office/drawing/2014/main" id="{B4E1D435-A629-4000-B60D-9EBE26BFD7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2961" y="3372952"/>
            <a:ext cx="1708139" cy="1347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http://www.sztarmedia.hu/_user/page/media/28.jpg">
            <a:extLst>
              <a:ext uri="{FF2B5EF4-FFF2-40B4-BE49-F238E27FC236}">
                <a16:creationId xmlns:a16="http://schemas.microsoft.com/office/drawing/2014/main" id="{898E6B99-39E9-46D5-8CF1-77106410C1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1434106"/>
            <a:ext cx="1544403" cy="1159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Ellipszis 10">
            <a:extLst>
              <a:ext uri="{FF2B5EF4-FFF2-40B4-BE49-F238E27FC236}">
                <a16:creationId xmlns:a16="http://schemas.microsoft.com/office/drawing/2014/main" id="{FEBFEAD7-F73A-42F1-B5F1-338F1CF61724}"/>
              </a:ext>
            </a:extLst>
          </p:cNvPr>
          <p:cNvSpPr/>
          <p:nvPr/>
        </p:nvSpPr>
        <p:spPr>
          <a:xfrm>
            <a:off x="1907704" y="1228818"/>
            <a:ext cx="692149" cy="662746"/>
          </a:xfrm>
          <a:prstGeom prst="ellipse">
            <a:avLst/>
          </a:prstGeom>
          <a:solidFill>
            <a:srgbClr val="FF000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4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</a:p>
        </p:txBody>
      </p:sp>
      <p:sp>
        <p:nvSpPr>
          <p:cNvPr id="12" name="Ellipszis 11">
            <a:extLst>
              <a:ext uri="{FF2B5EF4-FFF2-40B4-BE49-F238E27FC236}">
                <a16:creationId xmlns:a16="http://schemas.microsoft.com/office/drawing/2014/main" id="{4F48CE41-B3E3-4B94-BC9C-A47CF104B90D}"/>
              </a:ext>
            </a:extLst>
          </p:cNvPr>
          <p:cNvSpPr/>
          <p:nvPr/>
        </p:nvSpPr>
        <p:spPr>
          <a:xfrm>
            <a:off x="1964432" y="2982665"/>
            <a:ext cx="692149" cy="662746"/>
          </a:xfrm>
          <a:prstGeom prst="ellipse">
            <a:avLst/>
          </a:prstGeom>
          <a:solidFill>
            <a:srgbClr val="FF000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4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</a:p>
        </p:txBody>
      </p:sp>
      <p:sp>
        <p:nvSpPr>
          <p:cNvPr id="13" name="Ellipszis 12">
            <a:extLst>
              <a:ext uri="{FF2B5EF4-FFF2-40B4-BE49-F238E27FC236}">
                <a16:creationId xmlns:a16="http://schemas.microsoft.com/office/drawing/2014/main" id="{F57C03C6-10BE-4250-859E-1A63B1302AB6}"/>
              </a:ext>
            </a:extLst>
          </p:cNvPr>
          <p:cNvSpPr/>
          <p:nvPr/>
        </p:nvSpPr>
        <p:spPr>
          <a:xfrm>
            <a:off x="8146306" y="2984400"/>
            <a:ext cx="692149" cy="662746"/>
          </a:xfrm>
          <a:prstGeom prst="ellipse">
            <a:avLst/>
          </a:prstGeom>
          <a:solidFill>
            <a:srgbClr val="FF000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4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</a:t>
            </a:r>
          </a:p>
        </p:txBody>
      </p:sp>
      <p:sp>
        <p:nvSpPr>
          <p:cNvPr id="14" name="Ellipszis 13">
            <a:extLst>
              <a:ext uri="{FF2B5EF4-FFF2-40B4-BE49-F238E27FC236}">
                <a16:creationId xmlns:a16="http://schemas.microsoft.com/office/drawing/2014/main" id="{CEF45769-825F-4E8E-9C63-C64635CF6C5C}"/>
              </a:ext>
            </a:extLst>
          </p:cNvPr>
          <p:cNvSpPr/>
          <p:nvPr/>
        </p:nvSpPr>
        <p:spPr>
          <a:xfrm>
            <a:off x="6896637" y="4841696"/>
            <a:ext cx="692149" cy="662746"/>
          </a:xfrm>
          <a:prstGeom prst="ellipse">
            <a:avLst/>
          </a:prstGeom>
          <a:solidFill>
            <a:srgbClr val="FF000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4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</a:p>
        </p:txBody>
      </p:sp>
      <p:sp>
        <p:nvSpPr>
          <p:cNvPr id="15" name="Ellipszis 14">
            <a:extLst>
              <a:ext uri="{FF2B5EF4-FFF2-40B4-BE49-F238E27FC236}">
                <a16:creationId xmlns:a16="http://schemas.microsoft.com/office/drawing/2014/main" id="{84EF7D99-42F2-45F4-8286-A3376CD9EC18}"/>
              </a:ext>
            </a:extLst>
          </p:cNvPr>
          <p:cNvSpPr/>
          <p:nvPr/>
        </p:nvSpPr>
        <p:spPr>
          <a:xfrm>
            <a:off x="3936017" y="4841696"/>
            <a:ext cx="692149" cy="662746"/>
          </a:xfrm>
          <a:prstGeom prst="ellipse">
            <a:avLst/>
          </a:prstGeom>
          <a:solidFill>
            <a:srgbClr val="FF000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4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</a:p>
        </p:txBody>
      </p:sp>
      <p:sp>
        <p:nvSpPr>
          <p:cNvPr id="16" name="Ellipszis 15">
            <a:extLst>
              <a:ext uri="{FF2B5EF4-FFF2-40B4-BE49-F238E27FC236}">
                <a16:creationId xmlns:a16="http://schemas.microsoft.com/office/drawing/2014/main" id="{EFE7E719-1031-496F-8CED-9C0F17D47DF0}"/>
              </a:ext>
            </a:extLst>
          </p:cNvPr>
          <p:cNvSpPr/>
          <p:nvPr/>
        </p:nvSpPr>
        <p:spPr>
          <a:xfrm>
            <a:off x="8012700" y="1182078"/>
            <a:ext cx="692149" cy="662746"/>
          </a:xfrm>
          <a:prstGeom prst="ellipse">
            <a:avLst/>
          </a:prstGeom>
          <a:solidFill>
            <a:srgbClr val="FF000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4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</a:t>
            </a:r>
          </a:p>
        </p:txBody>
      </p:sp>
      <p:pic>
        <p:nvPicPr>
          <p:cNvPr id="17" name="Picture 4" descr="http://images.clipartpanda.com/question-701-question-mark-design.png">
            <a:extLst>
              <a:ext uri="{FF2B5EF4-FFF2-40B4-BE49-F238E27FC236}">
                <a16:creationId xmlns:a16="http://schemas.microsoft.com/office/drawing/2014/main" id="{5A2CA3FD-58F0-4111-8FF1-DFE1D1C9ED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429" y="5222957"/>
            <a:ext cx="1236092" cy="1236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4" descr="http://images.clipartpanda.com/question-701-question-mark-design.png">
            <a:extLst>
              <a:ext uri="{FF2B5EF4-FFF2-40B4-BE49-F238E27FC236}">
                <a16:creationId xmlns:a16="http://schemas.microsoft.com/office/drawing/2014/main" id="{FDDDAA30-5F57-43FC-8F0E-CC940FB3BA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7128" y="5223600"/>
            <a:ext cx="1236092" cy="1236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4126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3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250"/>
                            </p:stCondLst>
                            <p:childTnLst>
                              <p:par>
                                <p:cTn id="31" presetID="3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3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750"/>
                            </p:stCondLst>
                            <p:childTnLst>
                              <p:par>
                                <p:cTn id="57" presetID="3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000"/>
                            </p:stCondLst>
                            <p:childTnLst>
                              <p:par>
                                <p:cTn id="70" presetID="3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Cím 1"/>
          <p:cNvSpPr>
            <a:spLocks noGrp="1"/>
          </p:cNvSpPr>
          <p:nvPr>
            <p:ph type="title"/>
          </p:nvPr>
        </p:nvSpPr>
        <p:spPr>
          <a:xfrm>
            <a:off x="539750" y="0"/>
            <a:ext cx="8229600" cy="863600"/>
          </a:xfrm>
        </p:spPr>
        <p:txBody>
          <a:bodyPr/>
          <a:lstStyle/>
          <a:p>
            <a:r>
              <a:rPr lang="hu-HU" altLang="hu-HU" sz="40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Pozitívumok – eredmények I.    </a:t>
            </a:r>
          </a:p>
        </p:txBody>
      </p:sp>
      <p:sp>
        <p:nvSpPr>
          <p:cNvPr id="14339" name="Tartalom helye 2"/>
          <p:cNvSpPr>
            <a:spLocks noGrp="1"/>
          </p:cNvSpPr>
          <p:nvPr>
            <p:ph idx="1"/>
          </p:nvPr>
        </p:nvSpPr>
        <p:spPr>
          <a:xfrm>
            <a:off x="468313" y="1125538"/>
            <a:ext cx="8675687" cy="5732462"/>
          </a:xfrm>
        </p:spPr>
        <p:txBody>
          <a:bodyPr/>
          <a:lstStyle/>
          <a:p>
            <a:r>
              <a:rPr lang="hu-HU" altLang="hu-HU" sz="2800" b="1" dirty="0">
                <a:solidFill>
                  <a:schemeClr val="tx2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Teljes vertikum tenyésztéstől az élelmiszerig</a:t>
            </a:r>
          </a:p>
          <a:p>
            <a:r>
              <a:rPr lang="hu-HU" altLang="hu-HU" sz="2800" b="1" dirty="0">
                <a:solidFill>
                  <a:schemeClr val="tx2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Állattartó (termelési) technológia lecserélve</a:t>
            </a:r>
          </a:p>
          <a:p>
            <a:r>
              <a:rPr lang="hu-HU" altLang="hu-HU" sz="2800" b="1" dirty="0">
                <a:solidFill>
                  <a:schemeClr val="tx2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5,6 millió férőhely</a:t>
            </a:r>
          </a:p>
          <a:p>
            <a:r>
              <a:rPr lang="hu-HU" altLang="hu-HU" sz="2800" b="1" dirty="0">
                <a:solidFill>
                  <a:schemeClr val="tx2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Keltetői kapacitás növekedett</a:t>
            </a:r>
          </a:p>
          <a:p>
            <a:r>
              <a:rPr lang="hu-HU" altLang="hu-HU" sz="2800" b="1" dirty="0">
                <a:solidFill>
                  <a:schemeClr val="tx2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Kilós ár feltüntetésének bevezetése és </a:t>
            </a:r>
            <a:r>
              <a:rPr lang="hu-HU" sz="2800" b="1" dirty="0">
                <a:solidFill>
                  <a:schemeClr val="tx2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betűnagyság egalizálása, </a:t>
            </a:r>
            <a:r>
              <a:rPr lang="hu-HU" altLang="hu-HU" sz="2800" b="1" dirty="0">
                <a:solidFill>
                  <a:schemeClr val="tx2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egységesítése</a:t>
            </a:r>
          </a:p>
          <a:p>
            <a:r>
              <a:rPr lang="hu-HU" altLang="hu-HU" sz="2800" b="1" dirty="0">
                <a:solidFill>
                  <a:schemeClr val="tx2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EKAER – rendszer bevezetése, fejlesztése</a:t>
            </a:r>
          </a:p>
          <a:p>
            <a:r>
              <a:rPr lang="hu-HU" sz="2800" b="1" dirty="0">
                <a:solidFill>
                  <a:schemeClr val="tx2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Baromfihús, a tojás, és a friss tej is 5 %-os áfa-körbe került 2017. január 1-jével (</a:t>
            </a:r>
            <a:r>
              <a:rPr lang="hu-HU" altLang="hu-HU" sz="2800" b="1" dirty="0">
                <a:solidFill>
                  <a:schemeClr val="tx2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27 %-</a:t>
            </a:r>
            <a:r>
              <a:rPr lang="hu-HU" altLang="hu-HU" sz="2800" b="1" dirty="0" err="1">
                <a:solidFill>
                  <a:schemeClr val="tx2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ról</a:t>
            </a:r>
            <a:r>
              <a:rPr lang="hu-HU" altLang="hu-HU" sz="2800" b="1" dirty="0">
                <a:solidFill>
                  <a:schemeClr val="tx2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)</a:t>
            </a:r>
            <a:endParaRPr lang="hu-HU" sz="2800" b="1" u="sng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4" name="Picture 5">
            <a:extLst>
              <a:ext uri="{FF2B5EF4-FFF2-40B4-BE49-F238E27FC236}">
                <a16:creationId xmlns:a16="http://schemas.microsoft.com/office/drawing/2014/main" id="{5322FBFB-9D95-4264-9CCA-4252EA6B55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47864" y="5542983"/>
            <a:ext cx="2384145" cy="1340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4"/>
          <p:cNvSpPr txBox="1">
            <a:spLocks/>
          </p:cNvSpPr>
          <p:nvPr/>
        </p:nvSpPr>
        <p:spPr>
          <a:xfrm>
            <a:off x="107504" y="980728"/>
            <a:ext cx="9036496" cy="792088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hu-HU" sz="3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endParaRPr kumimoji="0" lang="hu-HU" sz="25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5" name="Tartalom helye 5"/>
          <p:cNvSpPr txBox="1">
            <a:spLocks/>
          </p:cNvSpPr>
          <p:nvPr/>
        </p:nvSpPr>
        <p:spPr>
          <a:xfrm>
            <a:off x="107504" y="1100710"/>
            <a:ext cx="9036496" cy="5640658"/>
          </a:xfrm>
          <a:prstGeom prst="rect">
            <a:avLst/>
          </a:prstGeom>
        </p:spPr>
        <p:txBody>
          <a:bodyPr>
            <a:normAutofit fontScale="85000" lnSpcReduction="10000"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hu-HU" sz="2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342900" lvl="0" indent="-342900">
              <a:spcBef>
                <a:spcPct val="20000"/>
              </a:spcBef>
              <a:buFont typeface="Arial" charset="0"/>
              <a:buChar char="•"/>
              <a:defRPr/>
            </a:pPr>
            <a:r>
              <a:rPr lang="hu-HU" sz="2800" b="1" dirty="0">
                <a:solidFill>
                  <a:schemeClr val="tx2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Baromfi állatjóléti támogatás:</a:t>
            </a:r>
          </a:p>
          <a:p>
            <a:pPr lvl="0">
              <a:spcBef>
                <a:spcPct val="20000"/>
              </a:spcBef>
              <a:defRPr/>
            </a:pPr>
            <a:r>
              <a:rPr lang="hu-HU" sz="2800" b="1" dirty="0">
                <a:solidFill>
                  <a:schemeClr val="tx2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    2017. évi keretösszeg:   	           12,0 Mrd Ft</a:t>
            </a:r>
          </a:p>
          <a:p>
            <a:pPr marL="342900" lvl="0" indent="-342900">
              <a:spcBef>
                <a:spcPct val="20000"/>
              </a:spcBef>
              <a:buFont typeface="Arial" charset="0"/>
              <a:buChar char="•"/>
              <a:defRPr/>
            </a:pPr>
            <a:endParaRPr lang="hu-HU" sz="2800" b="1" dirty="0">
              <a:solidFill>
                <a:schemeClr val="tx2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  <a:defRPr/>
            </a:pPr>
            <a:r>
              <a:rPr lang="hu-HU" sz="2800" b="1" dirty="0">
                <a:solidFill>
                  <a:schemeClr val="tx2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Étkezési tojást termelő tyúkállományok, valamint tenyészbaromfi fajok állatjóléti támogatása (ÚJ)</a:t>
            </a:r>
          </a:p>
          <a:p>
            <a:pPr lvl="0">
              <a:spcBef>
                <a:spcPct val="20000"/>
              </a:spcBef>
              <a:defRPr/>
            </a:pPr>
            <a:r>
              <a:rPr lang="hu-HU" altLang="hu-HU" sz="2800" b="1" dirty="0">
                <a:solidFill>
                  <a:schemeClr val="tx2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     Éves keretösszeg: 		1,2 Mrd Ft </a:t>
            </a:r>
          </a:p>
          <a:p>
            <a:pPr lvl="0">
              <a:spcBef>
                <a:spcPct val="20000"/>
              </a:spcBef>
              <a:defRPr/>
            </a:pPr>
            <a:r>
              <a:rPr lang="hu-HU" altLang="hu-HU" sz="2800" b="1" dirty="0">
                <a:solidFill>
                  <a:schemeClr val="tx2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     </a:t>
            </a:r>
            <a:r>
              <a:rPr lang="hu-HU" altLang="hu-HU" sz="2800" b="1" dirty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(100 %-os kifizetés???)</a:t>
            </a:r>
          </a:p>
          <a:p>
            <a:pPr marL="342900" lvl="0" indent="-342900">
              <a:spcBef>
                <a:spcPct val="20000"/>
              </a:spcBef>
              <a:buFont typeface="Arial" charset="0"/>
              <a:buChar char="•"/>
              <a:defRPr/>
            </a:pPr>
            <a:endParaRPr lang="hu-HU" altLang="hu-HU" sz="2800" b="1" dirty="0">
              <a:solidFill>
                <a:schemeClr val="tx2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marL="342900" lvl="0" indent="-342900">
              <a:spcBef>
                <a:spcPct val="20000"/>
              </a:spcBef>
              <a:buFont typeface="Arial" charset="0"/>
              <a:buChar char="•"/>
              <a:defRPr/>
            </a:pPr>
            <a:r>
              <a:rPr lang="hu-HU" altLang="hu-HU" sz="2800" b="1" dirty="0">
                <a:solidFill>
                  <a:schemeClr val="tx2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Állatbetegségek megelőzésének és leküzdésének támogatása</a:t>
            </a:r>
          </a:p>
          <a:p>
            <a:pPr lvl="0">
              <a:spcBef>
                <a:spcPct val="20000"/>
              </a:spcBef>
              <a:tabLst>
                <a:tab pos="3321050" algn="l"/>
              </a:tabLst>
              <a:defRPr/>
            </a:pPr>
            <a:r>
              <a:rPr lang="hu-HU" altLang="hu-HU" sz="2800" b="1" dirty="0">
                <a:solidFill>
                  <a:schemeClr val="tx2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     2017. évi keretösszeg: 10,5 Mrd Ft (</a:t>
            </a:r>
            <a:r>
              <a:rPr lang="nn-NO" altLang="hu-HU" sz="2800" b="1" dirty="0">
                <a:solidFill>
                  <a:schemeClr val="tx2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baromfi</a:t>
            </a:r>
            <a:r>
              <a:rPr lang="hu-HU" altLang="hu-HU" sz="2800" b="1" dirty="0">
                <a:solidFill>
                  <a:schemeClr val="tx2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2,5</a:t>
            </a:r>
            <a:r>
              <a:rPr lang="nn-NO" altLang="hu-HU" sz="2800" b="1" dirty="0">
                <a:solidFill>
                  <a:schemeClr val="tx2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Mrd Ft</a:t>
            </a:r>
            <a:r>
              <a:rPr lang="hu-HU" altLang="hu-HU" sz="2800" b="1" dirty="0">
                <a:solidFill>
                  <a:schemeClr val="tx2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)</a:t>
            </a:r>
          </a:p>
          <a:p>
            <a:pPr lvl="0">
              <a:spcBef>
                <a:spcPct val="20000"/>
              </a:spcBef>
              <a:tabLst>
                <a:tab pos="3321050" algn="l"/>
              </a:tabLst>
              <a:defRPr/>
            </a:pPr>
            <a:endParaRPr lang="hu-HU" altLang="hu-HU" sz="2800" b="1" dirty="0">
              <a:solidFill>
                <a:schemeClr val="tx2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marL="342900" lvl="0" indent="-342900">
              <a:spcBef>
                <a:spcPct val="20000"/>
              </a:spcBef>
              <a:buFont typeface="Arial" charset="0"/>
              <a:buChar char="•"/>
              <a:defRPr/>
            </a:pPr>
            <a:r>
              <a:rPr lang="hu-HU" altLang="hu-HU" sz="2800" b="1" dirty="0">
                <a:solidFill>
                  <a:schemeClr val="tx2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Állati hulla elszállításának és ártalmatlanításának támogatása</a:t>
            </a:r>
          </a:p>
          <a:p>
            <a:pPr lvl="0">
              <a:spcBef>
                <a:spcPct val="20000"/>
              </a:spcBef>
              <a:defRPr/>
            </a:pPr>
            <a:r>
              <a:rPr lang="hu-HU" altLang="hu-HU" sz="2800" b="1" dirty="0">
                <a:solidFill>
                  <a:schemeClr val="tx2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   2017. évi  keretösszeg:        	3,6 Mrd Ft</a:t>
            </a:r>
          </a:p>
          <a:p>
            <a:pPr lvl="0" algn="just">
              <a:spcBef>
                <a:spcPct val="20000"/>
              </a:spcBef>
              <a:defRPr/>
            </a:pPr>
            <a:endParaRPr kumimoji="0" lang="hu-HU" sz="2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hu-HU" sz="2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églalap 1">
            <a:extLst>
              <a:ext uri="{FF2B5EF4-FFF2-40B4-BE49-F238E27FC236}">
                <a16:creationId xmlns:a16="http://schemas.microsoft.com/office/drawing/2014/main" id="{ACF1CC45-4551-4483-8CC5-AFDF82EA767B}"/>
              </a:ext>
            </a:extLst>
          </p:cNvPr>
          <p:cNvSpPr/>
          <p:nvPr/>
        </p:nvSpPr>
        <p:spPr>
          <a:xfrm>
            <a:off x="556191" y="322872"/>
            <a:ext cx="691759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u-HU" altLang="hu-HU" sz="4000" b="1" dirty="0">
                <a:solidFill>
                  <a:schemeClr val="tx2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Pozitívumok – eredmények II. </a:t>
            </a:r>
            <a:endParaRPr lang="hu-HU" sz="4000" b="1" dirty="0">
              <a:solidFill>
                <a:schemeClr val="tx2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01457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Cím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980728"/>
          </a:xfrm>
        </p:spPr>
        <p:txBody>
          <a:bodyPr/>
          <a:lstStyle/>
          <a:p>
            <a:r>
              <a:rPr lang="hu-HU" sz="40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Problémák I.</a:t>
            </a:r>
          </a:p>
        </p:txBody>
      </p:sp>
      <p:sp>
        <p:nvSpPr>
          <p:cNvPr id="3" name="Szövegdoboz 2"/>
          <p:cNvSpPr txBox="1"/>
          <p:nvPr/>
        </p:nvSpPr>
        <p:spPr>
          <a:xfrm>
            <a:off x="0" y="980728"/>
            <a:ext cx="9144000" cy="62109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hu-HU" sz="28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WTO-, kétoldalú-tárgyalások: elsősorban USA, Ukrajna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hu-HU" sz="28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Uniós szinten a telepítési, termelési ciklikusság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hu-HU" sz="2800" b="1" dirty="0">
                <a:solidFill>
                  <a:schemeClr val="tx2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Unió: zárt piac megnyílt </a:t>
            </a:r>
          </a:p>
          <a:p>
            <a:pPr>
              <a:defRPr/>
            </a:pPr>
            <a:endParaRPr lang="hu-HU" sz="800" b="1" dirty="0">
              <a:solidFill>
                <a:schemeClr val="tx2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hu-HU" sz="2800" b="1" dirty="0">
                <a:solidFill>
                  <a:schemeClr val="tx2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Erős európai kitettség </a:t>
            </a:r>
            <a:r>
              <a:rPr lang="hu-HU" sz="2800" b="1" dirty="0">
                <a:solidFill>
                  <a:schemeClr val="tx2"/>
                </a:solidFill>
                <a:latin typeface="Times New Roman" pitchFamily="18" charset="0"/>
                <a:ea typeface="+mj-ea"/>
                <a:cs typeface="Times New Roman" pitchFamily="18" charset="0"/>
                <a:sym typeface="Symbol"/>
              </a:rPr>
              <a:t> </a:t>
            </a:r>
            <a:r>
              <a:rPr lang="hu-HU" sz="2800" b="1" dirty="0">
                <a:solidFill>
                  <a:schemeClr val="tx2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Import tojás aránya magas </a:t>
            </a:r>
            <a:r>
              <a:rPr lang="hu-HU" sz="2800" b="1" dirty="0">
                <a:solidFill>
                  <a:schemeClr val="tx2"/>
                </a:solidFill>
                <a:latin typeface="Times New Roman" pitchFamily="18" charset="0"/>
                <a:ea typeface="+mj-ea"/>
                <a:cs typeface="Times New Roman" pitchFamily="18" charset="0"/>
                <a:sym typeface="Symbol"/>
              </a:rPr>
              <a:t> alacsony ár (jövedelmezőség) </a:t>
            </a: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hu-HU" sz="28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Nagyfokú </a:t>
            </a:r>
            <a:r>
              <a:rPr lang="hu-HU" sz="2800" b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áringadozás</a:t>
            </a:r>
            <a:endParaRPr lang="hu-HU" sz="28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hu-HU" sz="28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Takarmányárak ciklikussága (hosszú távon nő)</a:t>
            </a:r>
          </a:p>
          <a:p>
            <a:pPr>
              <a:defRPr/>
            </a:pPr>
            <a:endParaRPr lang="hu-HU" sz="800" b="1" dirty="0">
              <a:solidFill>
                <a:schemeClr val="tx2"/>
              </a:solidFill>
              <a:latin typeface="Times New Roman" pitchFamily="18" charset="0"/>
              <a:ea typeface="+mj-ea"/>
              <a:cs typeface="Times New Roman" pitchFamily="18" charset="0"/>
              <a:sym typeface="Symbol"/>
            </a:endParaRP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hu-HU" sz="2800" b="1" dirty="0">
                <a:solidFill>
                  <a:schemeClr val="tx2"/>
                </a:solidFill>
                <a:latin typeface="Times New Roman" pitchFamily="18" charset="0"/>
                <a:ea typeface="+mj-ea"/>
                <a:cs typeface="Times New Roman" pitchFamily="18" charset="0"/>
                <a:sym typeface="Symbol"/>
              </a:rPr>
              <a:t>Feketepiac (főként import)</a:t>
            </a:r>
          </a:p>
          <a:p>
            <a:pPr>
              <a:defRPr/>
            </a:pPr>
            <a:endParaRPr lang="hu-HU" sz="800" b="1" dirty="0">
              <a:solidFill>
                <a:schemeClr val="tx2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hu-HU" sz="2800" b="1" dirty="0">
                <a:solidFill>
                  <a:schemeClr val="tx2"/>
                </a:solidFill>
                <a:latin typeface="Times New Roman" pitchFamily="18" charset="0"/>
                <a:ea typeface="+mj-ea"/>
                <a:cs typeface="Times New Roman" pitchFamily="18" charset="0"/>
                <a:sym typeface="Symbol"/>
              </a:rPr>
              <a:t>„s” méretű tojás / vegyes csomagolás kérdése</a:t>
            </a:r>
          </a:p>
          <a:p>
            <a:pPr>
              <a:defRPr/>
            </a:pPr>
            <a:endParaRPr lang="hu-HU" sz="800" b="1" dirty="0">
              <a:solidFill>
                <a:schemeClr val="tx2"/>
              </a:solidFill>
              <a:latin typeface="Times New Roman" pitchFamily="18" charset="0"/>
              <a:ea typeface="+mj-ea"/>
              <a:cs typeface="Times New Roman" pitchFamily="18" charset="0"/>
              <a:sym typeface="Symbol"/>
            </a:endParaRP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hu-HU" sz="2800" b="1" dirty="0">
                <a:solidFill>
                  <a:schemeClr val="tx2"/>
                </a:solidFill>
                <a:latin typeface="Times New Roman" pitchFamily="18" charset="0"/>
                <a:ea typeface="+mj-ea"/>
                <a:cs typeface="Times New Roman" pitchFamily="18" charset="0"/>
                <a:sym typeface="Symbol"/>
              </a:rPr>
              <a:t>Áruházláncok erőfölénye</a:t>
            </a: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hu-HU" sz="2800" b="1" dirty="0">
                <a:solidFill>
                  <a:schemeClr val="tx2"/>
                </a:solidFill>
                <a:latin typeface="Times New Roman" pitchFamily="18" charset="0"/>
                <a:ea typeface="+mj-ea"/>
                <a:cs typeface="Times New Roman" pitchFamily="18" charset="0"/>
                <a:sym typeface="Symbol"/>
              </a:rPr>
              <a:t>Védjegy erőtlensége </a:t>
            </a:r>
          </a:p>
          <a:p>
            <a:pPr>
              <a:defRPr/>
            </a:pPr>
            <a:endParaRPr lang="hu-HU" sz="800" b="1" dirty="0">
              <a:solidFill>
                <a:schemeClr val="tx2"/>
              </a:solidFill>
              <a:latin typeface="Times New Roman" pitchFamily="18" charset="0"/>
              <a:ea typeface="+mj-ea"/>
              <a:cs typeface="Times New Roman" pitchFamily="18" charset="0"/>
              <a:sym typeface="Symbol"/>
            </a:endParaRPr>
          </a:p>
          <a:p>
            <a:pPr marL="342900" indent="-342900" eaLnBrk="0" hangingPunct="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hu-H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21004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Cím 1"/>
          <p:cNvSpPr>
            <a:spLocks noGrp="1"/>
          </p:cNvSpPr>
          <p:nvPr>
            <p:ph type="title"/>
          </p:nvPr>
        </p:nvSpPr>
        <p:spPr>
          <a:xfrm>
            <a:off x="468313" y="0"/>
            <a:ext cx="8229600" cy="908720"/>
          </a:xfrm>
        </p:spPr>
        <p:txBody>
          <a:bodyPr/>
          <a:lstStyle/>
          <a:p>
            <a:r>
              <a:rPr lang="hu-HU" sz="40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Problémák II. / Veszélyek</a:t>
            </a:r>
          </a:p>
        </p:txBody>
      </p:sp>
      <p:sp>
        <p:nvSpPr>
          <p:cNvPr id="4" name="Szövegdoboz 3"/>
          <p:cNvSpPr txBox="1"/>
          <p:nvPr/>
        </p:nvSpPr>
        <p:spPr>
          <a:xfrm>
            <a:off x="107504" y="836712"/>
            <a:ext cx="9251950" cy="591546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2900" indent="-342900" eaLnBrk="0" hangingPunct="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hu-HU" sz="2800" b="1" dirty="0">
                <a:solidFill>
                  <a:schemeClr val="tx2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Gazdasági tartalékok elfogytak</a:t>
            </a:r>
          </a:p>
          <a:p>
            <a:pPr marL="342900" indent="-342900" eaLnBrk="0" hangingPunct="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hu-HU" sz="2800" b="1" dirty="0">
                <a:solidFill>
                  <a:schemeClr val="tx2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Termelői létszám csökkent</a:t>
            </a:r>
          </a:p>
          <a:p>
            <a:pPr marL="342900" indent="-342900" eaLnBrk="0" hangingPunct="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hu-HU" sz="2800" b="1" dirty="0">
                <a:solidFill>
                  <a:schemeClr val="tx2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Technológiai hiányosságok (épület, csomagoló, jércenevelő)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hu-HU" sz="2800" b="1" dirty="0">
                <a:solidFill>
                  <a:schemeClr val="tx2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Versenyképesség csökken 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hu-HU" sz="2800" b="1" dirty="0">
                <a:solidFill>
                  <a:schemeClr val="tx2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Alacsony telepítés – önellátottsági szint ≈70%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hu-HU" sz="2800" b="1" dirty="0">
                <a:solidFill>
                  <a:schemeClr val="tx2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Tojás fogyasztás csökkenése, stagnálása 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hu-HU" sz="2800" b="1" dirty="0">
                <a:solidFill>
                  <a:schemeClr val="tx2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A tojás táplálkozásbiológiai értékének társadalmi „</a:t>
            </a:r>
            <a:r>
              <a:rPr lang="hu-HU" sz="2800" b="1" dirty="0" err="1">
                <a:solidFill>
                  <a:schemeClr val="tx2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alulértékelése</a:t>
            </a:r>
            <a:r>
              <a:rPr lang="hu-HU" sz="2800" b="1" dirty="0">
                <a:solidFill>
                  <a:schemeClr val="tx2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”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hu-HU" sz="2800" b="1" dirty="0" err="1">
                <a:solidFill>
                  <a:schemeClr val="tx2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Fipronil</a:t>
            </a:r>
            <a:r>
              <a:rPr lang="hu-HU" sz="2800" b="1" dirty="0">
                <a:solidFill>
                  <a:schemeClr val="tx2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-szennyezettség vagy állatvédelmi/állategészségügyi probléma? </a:t>
            </a:r>
          </a:p>
          <a:p>
            <a:pPr algn="ctr">
              <a:spcBef>
                <a:spcPct val="20000"/>
              </a:spcBef>
              <a:defRPr/>
            </a:pPr>
            <a:r>
              <a:rPr lang="hu-HU" sz="2600" b="1" dirty="0">
                <a:solidFill>
                  <a:schemeClr val="tx2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(62 termelő nyilatkozott, 20+1+2 laboreredménnyel igazolt)</a:t>
            </a:r>
          </a:p>
        </p:txBody>
      </p:sp>
    </p:spTree>
    <p:extLst>
      <p:ext uri="{BB962C8B-B14F-4D97-AF65-F5344CB8AC3E}">
        <p14:creationId xmlns:p14="http://schemas.microsoft.com/office/powerpoint/2010/main" val="223295092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Cím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/>
          <a:lstStyle/>
          <a:p>
            <a:r>
              <a:rPr lang="hu-HU" sz="40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Megoldás szükséges </a:t>
            </a:r>
          </a:p>
        </p:txBody>
      </p:sp>
      <p:sp>
        <p:nvSpPr>
          <p:cNvPr id="16387" name="Tartalom helye 2"/>
          <p:cNvSpPr>
            <a:spLocks noGrp="1"/>
          </p:cNvSpPr>
          <p:nvPr>
            <p:ph idx="1"/>
          </p:nvPr>
        </p:nvSpPr>
        <p:spPr>
          <a:xfrm>
            <a:off x="179388" y="1196752"/>
            <a:ext cx="8964612" cy="5445125"/>
          </a:xfrm>
        </p:spPr>
        <p:txBody>
          <a:bodyPr/>
          <a:lstStyle/>
          <a:p>
            <a:pPr>
              <a:buFont typeface="Arial" pitchFamily="34" charset="0"/>
              <a:buChar char="•"/>
              <a:defRPr/>
            </a:pPr>
            <a:r>
              <a:rPr lang="hu-HU" sz="2200" b="1" dirty="0">
                <a:solidFill>
                  <a:schemeClr val="tx2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Tojás fogyasztás növelése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hu-HU" sz="2200" b="1" dirty="0" err="1">
                <a:solidFill>
                  <a:schemeClr val="tx2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Önellátottsági</a:t>
            </a:r>
            <a:r>
              <a:rPr lang="hu-HU" sz="2200" b="1" dirty="0">
                <a:solidFill>
                  <a:schemeClr val="tx2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szint növelése 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hu-HU" sz="2200" b="1" dirty="0">
                <a:solidFill>
                  <a:schemeClr val="tx2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Marketing: KT, </a:t>
            </a:r>
            <a:r>
              <a:rPr lang="hu-HU" sz="2200" b="1" dirty="0" err="1">
                <a:solidFill>
                  <a:schemeClr val="tx2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tojásfogy</a:t>
            </a:r>
            <a:r>
              <a:rPr lang="hu-HU" sz="2200" b="1" dirty="0">
                <a:solidFill>
                  <a:schemeClr val="tx2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., kilós ár feltüntetése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hu-HU" sz="2200" b="1" dirty="0">
                <a:solidFill>
                  <a:schemeClr val="tx2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BTT ágazati stratégiájának kivitelezése kormányzati segítséggel: 315 Mrd/7 év – 30 Mrd a tojáságazatnak  (beruházások támogatása: jércenevelés, csomagolók, épületek, kiegészítő termelési technológiák (klíma, </a:t>
            </a:r>
            <a:r>
              <a:rPr lang="hu-HU" sz="2200" b="1" dirty="0" err="1">
                <a:solidFill>
                  <a:schemeClr val="tx2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tak</a:t>
            </a:r>
            <a:r>
              <a:rPr lang="hu-HU" sz="2200" b="1" dirty="0">
                <a:solidFill>
                  <a:schemeClr val="tx2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. ellátás, trágyakezelés)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hu-HU" sz="2200" b="1" dirty="0">
                <a:solidFill>
                  <a:schemeClr val="tx2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Speciális mezőgazdasági hitelezés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hu-HU" sz="2200" b="1" dirty="0">
                <a:solidFill>
                  <a:schemeClr val="tx2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Speciális támogatások (állatjólét, minőségre</a:t>
            </a:r>
            <a:r>
              <a:rPr lang="hu-HU" sz="2400" b="1" dirty="0">
                <a:solidFill>
                  <a:schemeClr val="tx2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ndszer)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hu-HU" sz="2200" b="1" dirty="0">
                <a:solidFill>
                  <a:schemeClr val="tx2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Jogszabály-módosítások, alkotások 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hu-HU" sz="2200" b="1" dirty="0">
                <a:solidFill>
                  <a:schemeClr val="tx2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Termelés-biztonság, -biztosítás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hu-HU" sz="2200" b="1" dirty="0">
                <a:solidFill>
                  <a:schemeClr val="tx2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Termékbiztonság</a:t>
            </a:r>
          </a:p>
          <a:p>
            <a:pPr marL="0" indent="0">
              <a:buNone/>
              <a:defRPr/>
            </a:pPr>
            <a:endParaRPr lang="hu-HU" sz="2200" b="1" dirty="0">
              <a:solidFill>
                <a:schemeClr val="tx2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>
              <a:buNone/>
            </a:pPr>
            <a:endParaRPr lang="hu-H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1" descr="M:\Molnár Györgyi\CÍMLISTÁK SZÖVETSÉGENKÉNT\FB aktivitás\tojás maga a csoda\vásárolt képek\4_b.jpg">
            <a:extLst>
              <a:ext uri="{FF2B5EF4-FFF2-40B4-BE49-F238E27FC236}">
                <a16:creationId xmlns:a16="http://schemas.microsoft.com/office/drawing/2014/main" id="{F6F2BF09-EFBF-4783-9DB0-1A9B118350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32748" y="4917165"/>
            <a:ext cx="2911252" cy="194083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223045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z="40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Eredmény - jövőkép</a:t>
            </a:r>
          </a:p>
        </p:txBody>
      </p:sp>
      <p:sp>
        <p:nvSpPr>
          <p:cNvPr id="3" name="Szövegdoboz 2"/>
          <p:cNvSpPr txBox="1"/>
          <p:nvPr/>
        </p:nvSpPr>
        <p:spPr>
          <a:xfrm>
            <a:off x="179388" y="1628775"/>
            <a:ext cx="8964612" cy="528760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hu-HU" sz="2900" b="1" dirty="0">
                <a:solidFill>
                  <a:schemeClr val="tx2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Stabil piac: 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hu-HU" sz="2900" b="1" dirty="0">
                <a:solidFill>
                  <a:schemeClr val="tx2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Megnövekedett termelői kapacitás, termelői kör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hu-HU" sz="2900" b="1" dirty="0">
                <a:solidFill>
                  <a:schemeClr val="tx2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100% </a:t>
            </a:r>
            <a:r>
              <a:rPr lang="hu-HU" sz="2900" b="1" dirty="0" err="1">
                <a:solidFill>
                  <a:schemeClr val="tx2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önellátottsági</a:t>
            </a:r>
            <a:r>
              <a:rPr lang="hu-HU" sz="2900" b="1" dirty="0">
                <a:solidFill>
                  <a:schemeClr val="tx2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szint (de, akár export is)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hu-HU" sz="2900" b="1" dirty="0">
                <a:solidFill>
                  <a:schemeClr val="tx2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Extra munkahelyek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hu-HU" sz="2900" b="1" dirty="0">
                <a:solidFill>
                  <a:schemeClr val="tx2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Több adóbevétel a Kormányzatnak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hu-HU" sz="2900" b="1" dirty="0">
                <a:solidFill>
                  <a:schemeClr val="tx2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Magasabb egy főre eső tojásfogyasztás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hu-HU" sz="2900" b="1" dirty="0">
                <a:solidFill>
                  <a:schemeClr val="tx2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Kiegyensúlyozottabb minőségi termelés (</a:t>
            </a:r>
            <a:r>
              <a:rPr lang="hu-HU" sz="2900" b="1" dirty="0" err="1">
                <a:solidFill>
                  <a:schemeClr val="tx2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beltartalom</a:t>
            </a:r>
            <a:r>
              <a:rPr lang="hu-HU" sz="2900" b="1" dirty="0">
                <a:solidFill>
                  <a:schemeClr val="tx2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, méret, frissesség)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hu-HU" sz="2900" b="1" dirty="0">
                <a:solidFill>
                  <a:schemeClr val="tx2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Fekete piac visszaszorulása</a:t>
            </a:r>
          </a:p>
          <a:p>
            <a:pPr>
              <a:defRPr/>
            </a:pPr>
            <a:endParaRPr lang="hu-HU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hu-H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18798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875" y="357188"/>
            <a:ext cx="9128125" cy="6500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492375"/>
            <a:ext cx="9467850" cy="1143000"/>
          </a:xfrm>
        </p:spPr>
        <p:txBody>
          <a:bodyPr/>
          <a:lstStyle/>
          <a:p>
            <a:pPr eaLnBrk="1" hangingPunct="1"/>
            <a:r>
              <a:rPr lang="hu-HU" altLang="hu-HU" sz="4000" b="1">
                <a:latin typeface="Times New Roman" pitchFamily="18" charset="0"/>
                <a:cs typeface="Times New Roman" pitchFamily="18" charset="0"/>
              </a:rPr>
              <a:t>Köszönöm a megtisztelő figyelmet!</a:t>
            </a:r>
          </a:p>
        </p:txBody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2636838"/>
            <a:ext cx="9144000" cy="2808287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hu-HU" altLang="hu-HU" sz="2000">
                <a:latin typeface="Times New Roman" pitchFamily="18" charset="0"/>
                <a:cs typeface="Times New Roman" pitchFamily="18" charset="0"/>
              </a:rPr>
              <a:t>.</a:t>
            </a:r>
            <a:endParaRPr lang="hu-HU" altLang="hu-HU" sz="2000" b="1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Alapértelmezett terv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Alapértelmezett terv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1995</TotalTime>
  <Words>559</Words>
  <Application>Microsoft Office PowerPoint</Application>
  <PresentationFormat>Diavetítés a képernyőre (4:3 oldalarány)</PresentationFormat>
  <Paragraphs>119</Paragraphs>
  <Slides>16</Slides>
  <Notes>2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7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16</vt:i4>
      </vt:variant>
    </vt:vector>
  </HeadingPairs>
  <TitlesOfParts>
    <vt:vector size="24" baseType="lpstr">
      <vt:lpstr>ＭＳ Ｐゴシック</vt:lpstr>
      <vt:lpstr>Arial</vt:lpstr>
      <vt:lpstr>Calibri</vt:lpstr>
      <vt:lpstr>Comic Sans MS</vt:lpstr>
      <vt:lpstr>Symbol</vt:lpstr>
      <vt:lpstr>Times New Roman</vt:lpstr>
      <vt:lpstr>Trebuchet MS</vt:lpstr>
      <vt:lpstr>Office-téma</vt:lpstr>
      <vt:lpstr>Kihívások a tojáságazat előtt</vt:lpstr>
      <vt:lpstr>Jércetelepítés alakulása Magyarországon (2007-2017)</vt:lpstr>
      <vt:lpstr>PowerPoint-bemutató</vt:lpstr>
      <vt:lpstr>PowerPoint-bemutató</vt:lpstr>
      <vt:lpstr>Tojásfogyasztás alakulása Magyarországon (2005-2015)</vt:lpstr>
      <vt:lpstr>Tojás árának változása  (2015-2017)</vt:lpstr>
      <vt:lpstr>AKI tojásforgalmi felmérés  </vt:lpstr>
      <vt:lpstr>PowerPoint-bemutató</vt:lpstr>
      <vt:lpstr>PowerPoint-bemutató</vt:lpstr>
      <vt:lpstr>Pozitívumok – eredmények I.    </vt:lpstr>
      <vt:lpstr>PowerPoint-bemutató</vt:lpstr>
      <vt:lpstr>Problémák I.</vt:lpstr>
      <vt:lpstr>Problémák II. / Veszélyek</vt:lpstr>
      <vt:lpstr>Megoldás szükséges </vt:lpstr>
      <vt:lpstr>Eredmény - jövőkép</vt:lpstr>
      <vt:lpstr>Köszönöm a megtisztelő figyelmet!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magyar baromfiipar és az ágazatok helyzete, lehetőségei, a baromfiipar versenyképessége, az export és import alakulása avagy előre vagy hátra?</dc:title>
  <dc:creator>Attila</dc:creator>
  <cp:lastModifiedBy>Molnár Györgyi</cp:lastModifiedBy>
  <cp:revision>173</cp:revision>
  <dcterms:created xsi:type="dcterms:W3CDTF">2015-05-11T07:48:37Z</dcterms:created>
  <dcterms:modified xsi:type="dcterms:W3CDTF">2017-10-12T12:21:24Z</dcterms:modified>
</cp:coreProperties>
</file>